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metadata" ContentType="application/binary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4" roundtripDataSignature="AMtx7mhHzc0U2/EsPkLRljWh+ja/Lq+6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e99176e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7e99176e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e97d085fd_1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7e97d085fd_1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ea46f442c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7ea46f442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ea46f442c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7ea46f442c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ea46f442c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7ea46f442c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010c8405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7010c8405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010c8405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7010c8405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010c8405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7010c8405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7010c84059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g7010c8405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02e168bf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02e168bf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7010c84059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7010c84059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010c840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7010c840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010c84059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010c84059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ea46f442c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7ea46f442c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010c84059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7010c84059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7010c84059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7010c84059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ea47875c2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7ea47875c2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7ea47875c2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g7ea47875c2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7ea47875c2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g7ea47875c2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ea47875c2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g7ea47875c2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e99176c2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g7e99176c2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e99176c2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7e99176c2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e99176c2d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7e99176c2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e3f0b078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7e3f0b078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7e91f431d5_0_615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g7e91f431d5_0_615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g7e91f431d5_0_61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7e91f431d5_0_650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g7e91f431d5_0_650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g7e91f431d5_0_65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7e91f431d5_0_65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e91f431d5_0_65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g7e91f431d5_0_65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g7e91f431d5_0_65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g7e91f431d5_0_65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g7e91f431d5_0_65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7e91f431d5_0_619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g7e91f431d5_0_61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7e91f431d5_0_622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g7e91f431d5_0_622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g7e91f431d5_0_62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7e91f431d5_0_62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7e91f431d5_0_626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g7e91f431d5_0_626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g7e91f431d5_0_62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7e91f431d5_0_63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g7e91f431d5_0_63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7e91f431d5_0_634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g7e91f431d5_0_634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7e91f431d5_0_63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7e91f431d5_0_63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g7e91f431d5_0_63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7e91f431d5_0_641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g7e91f431d5_0_641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g7e91f431d5_0_641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g7e91f431d5_0_641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g7e91f431d5_0_64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7e91f431d5_0_647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g7e91f431d5_0_64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7e91f431d5_0_61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g7e91f431d5_0_61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g7e91f431d5_0_6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" descr="C:\Users\Dell\Desktop\black-screen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/>
          <p:nvPr/>
        </p:nvSpPr>
        <p:spPr>
          <a:xfrm>
            <a:off x="7620000" y="1828800"/>
            <a:ext cx="1524000" cy="2286000"/>
          </a:xfrm>
          <a:prstGeom prst="rect">
            <a:avLst/>
          </a:prstGeom>
          <a:solidFill>
            <a:srgbClr val="008080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"/>
          <p:cNvSpPr/>
          <p:nvPr/>
        </p:nvSpPr>
        <p:spPr>
          <a:xfrm>
            <a:off x="0" y="1905000"/>
            <a:ext cx="4038600" cy="2286000"/>
          </a:xfrm>
          <a:prstGeom prst="rect">
            <a:avLst/>
          </a:prstGeom>
          <a:solidFill>
            <a:srgbClr val="008080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" name="Google Shape;63;p1" descr="C:\Users\Dell\Desktop\coding_-istock-photo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91000" y="1828800"/>
            <a:ext cx="3295650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"/>
          <p:cNvSpPr txBox="1"/>
          <p:nvPr/>
        </p:nvSpPr>
        <p:spPr>
          <a:xfrm>
            <a:off x="228600" y="2057400"/>
            <a:ext cx="3423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GOOD</a:t>
            </a:r>
            <a:r>
              <a:rPr lang="en-US" sz="4000" b="1" i="0" u="none" strike="noStrike" cap="none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 </a:t>
            </a:r>
            <a:endParaRPr sz="4000" b="1">
              <a:solidFill>
                <a:schemeClr val="lt1"/>
              </a:solidFill>
              <a:latin typeface="Federo"/>
              <a:ea typeface="Federo"/>
              <a:cs typeface="Federo"/>
              <a:sym typeface="Federo"/>
            </a:endParaRPr>
          </a:p>
        </p:txBody>
      </p:sp>
      <p:sp>
        <p:nvSpPr>
          <p:cNvPr id="65" name="Google Shape;65;p1"/>
          <p:cNvSpPr txBox="1"/>
          <p:nvPr/>
        </p:nvSpPr>
        <p:spPr>
          <a:xfrm>
            <a:off x="228600" y="3178314"/>
            <a:ext cx="3657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PRACTICES</a:t>
            </a:r>
            <a:endParaRPr sz="3600" b="1">
              <a:solidFill>
                <a:schemeClr val="lt1"/>
              </a:solidFill>
              <a:latin typeface="Federo"/>
              <a:ea typeface="Federo"/>
              <a:cs typeface="Federo"/>
              <a:sym typeface="Federo"/>
            </a:endParaRPr>
          </a:p>
        </p:txBody>
      </p:sp>
      <p:sp>
        <p:nvSpPr>
          <p:cNvPr id="66" name="Google Shape;66;p1"/>
          <p:cNvSpPr txBox="1"/>
          <p:nvPr/>
        </p:nvSpPr>
        <p:spPr>
          <a:xfrm>
            <a:off x="228600" y="2644914"/>
            <a:ext cx="3962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PROGRAMMING</a:t>
            </a:r>
            <a:endParaRPr sz="3600" b="1">
              <a:solidFill>
                <a:schemeClr val="lt1"/>
              </a:solidFill>
              <a:latin typeface="Federo"/>
              <a:ea typeface="Federo"/>
              <a:cs typeface="Federo"/>
              <a:sym typeface="Fede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e99176e65_0_0"/>
          <p:cNvSpPr/>
          <p:nvPr/>
        </p:nvSpPr>
        <p:spPr>
          <a:xfrm rot="5400000">
            <a:off x="8077200" y="76200"/>
            <a:ext cx="609600" cy="457200"/>
          </a:xfrm>
          <a:prstGeom prst="homePlate">
            <a:avLst>
              <a:gd name="adj" fmla="val 29310"/>
            </a:avLst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g7e99176e65_0_0"/>
          <p:cNvSpPr/>
          <p:nvPr/>
        </p:nvSpPr>
        <p:spPr>
          <a:xfrm>
            <a:off x="0" y="0"/>
            <a:ext cx="8229600" cy="6858000"/>
          </a:xfrm>
          <a:prstGeom prst="homePlate">
            <a:avLst>
              <a:gd name="adj" fmla="val 20345"/>
            </a:avLst>
          </a:prstGeom>
          <a:solidFill>
            <a:srgbClr val="008080">
              <a:alpha val="647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g7e99176e65_0_0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6705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CONSISTENT NAMING SCHEME</a:t>
            </a:r>
            <a:endParaRPr sz="4400">
              <a:solidFill>
                <a:schemeClr val="lt1"/>
              </a:solidFill>
              <a:latin typeface="Federo"/>
              <a:ea typeface="Federo"/>
              <a:cs typeface="Federo"/>
              <a:sym typeface="Federo"/>
            </a:endParaRPr>
          </a:p>
        </p:txBody>
      </p:sp>
      <p:sp>
        <p:nvSpPr>
          <p:cNvPr id="147" name="Google Shape;147;g7e99176e65_0_0"/>
          <p:cNvSpPr txBox="1">
            <a:spLocks noGrp="1"/>
          </p:cNvSpPr>
          <p:nvPr>
            <p:ph type="body" idx="1"/>
          </p:nvPr>
        </p:nvSpPr>
        <p:spPr>
          <a:xfrm>
            <a:off x="416600" y="1295400"/>
            <a:ext cx="7660500" cy="54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968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Federo"/>
              <a:buChar char="●"/>
            </a:pPr>
            <a:r>
              <a:rPr lang="en-US" sz="2400" dirty="0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Meaningful and understandable variable names helps to understand the reason for using it.</a:t>
            </a:r>
            <a:endParaRPr sz="2400" dirty="0">
              <a:solidFill>
                <a:schemeClr val="lt1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457200" lvl="0" indent="-3968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Roboto"/>
              <a:buChar char="●"/>
            </a:pPr>
            <a:r>
              <a:rPr lang="en-US" sz="2400" dirty="0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Local variables should be named using camel case lettering starting with small letter (e.g. </a:t>
            </a:r>
            <a:r>
              <a:rPr lang="en-US" sz="2400" b="1" dirty="0" err="1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localData</a:t>
            </a:r>
            <a:r>
              <a:rPr lang="en-US" sz="2400" dirty="0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) whereas Global variables names should start with a capital letter (e.g. </a:t>
            </a:r>
            <a:r>
              <a:rPr lang="en-US" sz="2400" b="1" dirty="0" err="1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GlobalData</a:t>
            </a:r>
            <a:r>
              <a:rPr lang="en-US" sz="2400" dirty="0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). Constant names should be formed using capital letters only (e.g. </a:t>
            </a:r>
            <a:r>
              <a:rPr lang="en-US" sz="2400" b="1" dirty="0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CONSDATA</a:t>
            </a:r>
            <a:r>
              <a:rPr lang="en-US" sz="2400" dirty="0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).</a:t>
            </a:r>
            <a:endParaRPr sz="2400" dirty="0">
              <a:solidFill>
                <a:schemeClr val="lt1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457200" lvl="0" indent="-3968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Federo"/>
              <a:buChar char="●"/>
            </a:pPr>
            <a:r>
              <a:rPr lang="en-US" sz="2400" dirty="0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The names of the function should be written in camel case starting with small letters.</a:t>
            </a:r>
            <a:endParaRPr sz="2400" dirty="0">
              <a:solidFill>
                <a:schemeClr val="lt1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457200" lvl="0" indent="-3968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Federo"/>
              <a:buChar char="●"/>
            </a:pPr>
            <a:r>
              <a:rPr lang="en-US" sz="2400" dirty="0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The name of the function must describe the     reason of using the function clearly and           briefly.</a:t>
            </a:r>
            <a:endParaRPr sz="2400" dirty="0">
              <a:solidFill>
                <a:schemeClr val="lt1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342900" lvl="0" indent="-1397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200"/>
              <a:buNone/>
            </a:pPr>
            <a:endParaRPr sz="2400" dirty="0">
              <a:solidFill>
                <a:schemeClr val="lt1"/>
              </a:solidFill>
              <a:latin typeface="Federo"/>
              <a:ea typeface="Federo"/>
              <a:cs typeface="Federo"/>
              <a:sym typeface="Fede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"/>
          <p:cNvSpPr/>
          <p:nvPr/>
        </p:nvSpPr>
        <p:spPr>
          <a:xfrm rot="5400000">
            <a:off x="8077200" y="76200"/>
            <a:ext cx="609600" cy="457200"/>
          </a:xfrm>
          <a:prstGeom prst="homePlate">
            <a:avLst>
              <a:gd name="adj" fmla="val 29310"/>
            </a:avLst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6"/>
          <p:cNvSpPr/>
          <p:nvPr/>
        </p:nvSpPr>
        <p:spPr>
          <a:xfrm>
            <a:off x="0" y="0"/>
            <a:ext cx="8229600" cy="6858000"/>
          </a:xfrm>
          <a:prstGeom prst="homePlate">
            <a:avLst>
              <a:gd name="adj" fmla="val 20345"/>
            </a:avLst>
          </a:prstGeom>
          <a:solidFill>
            <a:srgbClr val="008080">
              <a:alpha val="6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6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6705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DRY PRINCIPLE</a:t>
            </a:r>
            <a:endParaRPr sz="4400">
              <a:solidFill>
                <a:schemeClr val="lt1"/>
              </a:solidFill>
              <a:latin typeface="Federo"/>
              <a:ea typeface="Federo"/>
              <a:cs typeface="Federo"/>
              <a:sym typeface="Federo"/>
            </a:endParaRPr>
          </a:p>
        </p:txBody>
      </p:sp>
      <p:sp>
        <p:nvSpPr>
          <p:cNvPr id="155" name="Google Shape;155;p6"/>
          <p:cNvSpPr txBox="1">
            <a:spLocks noGrp="1"/>
          </p:cNvSpPr>
          <p:nvPr>
            <p:ph type="body" idx="1"/>
          </p:nvPr>
        </p:nvSpPr>
        <p:spPr>
          <a:xfrm>
            <a:off x="304800" y="1371600"/>
            <a:ext cx="70104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650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  DRY means Dont Repeat Yourself also known as DIE : Duplication is Evil</a:t>
            </a:r>
            <a:endParaRPr sz="2650">
              <a:solidFill>
                <a:schemeClr val="lt1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2032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650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It states that “every piece of knowledge must have single,unambiguous,authoritative representation within a system”.</a:t>
            </a:r>
            <a:endParaRPr sz="2650">
              <a:solidFill>
                <a:schemeClr val="lt1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20320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3200"/>
              <a:buNone/>
            </a:pPr>
            <a:r>
              <a:rPr lang="en-US" sz="2650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In short the same code should not be repeated n times.This is a code snippet of how to create template in CodeIgniter.  </a:t>
            </a:r>
            <a:endParaRPr sz="2650">
              <a:solidFill>
                <a:schemeClr val="lt1"/>
              </a:solidFill>
              <a:latin typeface="Federo"/>
              <a:ea typeface="Federo"/>
              <a:cs typeface="Federo"/>
              <a:sym typeface="Federo"/>
            </a:endParaRPr>
          </a:p>
        </p:txBody>
      </p:sp>
      <p:pic>
        <p:nvPicPr>
          <p:cNvPr id="156" name="Google Shape;15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975" y="5049075"/>
            <a:ext cx="7491649" cy="158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"/>
          <p:cNvSpPr/>
          <p:nvPr/>
        </p:nvSpPr>
        <p:spPr>
          <a:xfrm rot="5400000">
            <a:off x="8077200" y="76200"/>
            <a:ext cx="609600" cy="457200"/>
          </a:xfrm>
          <a:prstGeom prst="homePlate">
            <a:avLst>
              <a:gd name="adj" fmla="val 29310"/>
            </a:avLst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7"/>
          <p:cNvSpPr/>
          <p:nvPr/>
        </p:nvSpPr>
        <p:spPr>
          <a:xfrm>
            <a:off x="0" y="0"/>
            <a:ext cx="8229600" cy="6858000"/>
          </a:xfrm>
          <a:prstGeom prst="homePlate">
            <a:avLst>
              <a:gd name="adj" fmla="val 20345"/>
            </a:avLst>
          </a:prstGeom>
          <a:solidFill>
            <a:srgbClr val="008080">
              <a:alpha val="6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7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6705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CAPITALIZE SQL SPECIAL WORDS</a:t>
            </a:r>
            <a:endParaRPr/>
          </a:p>
        </p:txBody>
      </p:sp>
      <p:sp>
        <p:nvSpPr>
          <p:cNvPr id="164" name="Google Shape;164;p7"/>
          <p:cNvSpPr txBox="1">
            <a:spLocks noGrp="1"/>
          </p:cNvSpPr>
          <p:nvPr>
            <p:ph type="body" idx="1"/>
          </p:nvPr>
        </p:nvSpPr>
        <p:spPr>
          <a:xfrm>
            <a:off x="304800" y="1371600"/>
            <a:ext cx="70104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650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 Database interaction is a big part of most web       applications. SQL queries must be kept readable so its a common practice to capitalize them to distinguish them from table and column names.</a:t>
            </a:r>
            <a:endParaRPr sz="2650">
              <a:solidFill>
                <a:schemeClr val="lt1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200"/>
              <a:buNone/>
            </a:pPr>
            <a:endParaRPr sz="2650">
              <a:solidFill>
                <a:schemeClr val="lt1"/>
              </a:solidFill>
              <a:latin typeface="Federo"/>
              <a:ea typeface="Federo"/>
              <a:cs typeface="Federo"/>
              <a:sym typeface="Federo"/>
            </a:endParaRPr>
          </a:p>
        </p:txBody>
      </p:sp>
      <p:pic>
        <p:nvPicPr>
          <p:cNvPr id="165" name="Google Shape;16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843" y="3826412"/>
            <a:ext cx="7943556" cy="2802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"/>
          <p:cNvSpPr/>
          <p:nvPr/>
        </p:nvSpPr>
        <p:spPr>
          <a:xfrm rot="5400000">
            <a:off x="8077200" y="76200"/>
            <a:ext cx="609600" cy="457200"/>
          </a:xfrm>
          <a:prstGeom prst="homePlate">
            <a:avLst>
              <a:gd name="adj" fmla="val 29310"/>
            </a:avLst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8"/>
          <p:cNvSpPr/>
          <p:nvPr/>
        </p:nvSpPr>
        <p:spPr>
          <a:xfrm>
            <a:off x="0" y="0"/>
            <a:ext cx="8229600" cy="6858000"/>
          </a:xfrm>
          <a:prstGeom prst="homePlate">
            <a:avLst>
              <a:gd name="adj" fmla="val 20345"/>
            </a:avLst>
          </a:prstGeom>
          <a:solidFill>
            <a:srgbClr val="008080">
              <a:alpha val="647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8"/>
          <p:cNvSpPr txBox="1">
            <a:spLocks noGrp="1"/>
          </p:cNvSpPr>
          <p:nvPr>
            <p:ph type="title"/>
          </p:nvPr>
        </p:nvSpPr>
        <p:spPr>
          <a:xfrm>
            <a:off x="0" y="416600"/>
            <a:ext cx="7034700" cy="14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20000"/>
              </a:lnSpc>
              <a:spcBef>
                <a:spcPts val="3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CONSISTENT TEMPORARY NAMES  </a:t>
            </a:r>
            <a:r>
              <a:rPr lang="en-US" sz="4400" b="1">
                <a:solidFill>
                  <a:srgbClr val="3A3A3A"/>
                </a:solidFill>
                <a:highlight>
                  <a:srgbClr val="FEFEFE"/>
                </a:highlight>
                <a:latin typeface="Federo"/>
                <a:ea typeface="Federo"/>
                <a:cs typeface="Federo"/>
                <a:sym typeface="Federo"/>
              </a:rPr>
              <a:t>                                     </a:t>
            </a:r>
            <a:endParaRPr sz="4400" b="1">
              <a:solidFill>
                <a:srgbClr val="3A3A3A"/>
              </a:solidFill>
              <a:highlight>
                <a:srgbClr val="FEFEFE"/>
              </a:highlight>
              <a:latin typeface="Federo"/>
              <a:ea typeface="Federo"/>
              <a:cs typeface="Federo"/>
              <a:sym typeface="Federo"/>
            </a:endParaRPr>
          </a:p>
          <a:p>
            <a:pPr marL="0" lvl="0" indent="0" algn="ctr" rtl="0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73" name="Google Shape;173;p8"/>
          <p:cNvSpPr txBox="1">
            <a:spLocks noGrp="1"/>
          </p:cNvSpPr>
          <p:nvPr>
            <p:ph type="body" idx="1"/>
          </p:nvPr>
        </p:nvSpPr>
        <p:spPr>
          <a:xfrm>
            <a:off x="157200" y="1689925"/>
            <a:ext cx="7158300" cy="50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65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Normally, the variables should be descriptive and contain one or more words. But, this doesn't necessarily apply to temporary variables. They can be as short as a single character.</a:t>
            </a:r>
            <a:endParaRPr sz="265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650">
              <a:solidFill>
                <a:srgbClr val="3A3A3A"/>
              </a:solidFill>
              <a:highlight>
                <a:srgbClr val="FEFEFE"/>
              </a:highlight>
              <a:latin typeface="Federo"/>
              <a:ea typeface="Federo"/>
              <a:cs typeface="Federo"/>
              <a:sym typeface="Federo"/>
            </a:endParaRPr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50">
              <a:solidFill>
                <a:srgbClr val="3A3A3A"/>
              </a:solidFill>
              <a:highlight>
                <a:srgbClr val="FEFEFE"/>
              </a:highlight>
              <a:latin typeface="Federo"/>
              <a:ea typeface="Federo"/>
              <a:cs typeface="Federo"/>
              <a:sym typeface="Federo"/>
            </a:endParaRPr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650">
              <a:solidFill>
                <a:srgbClr val="3A3A3A"/>
              </a:solidFill>
              <a:highlight>
                <a:srgbClr val="FEFEFE"/>
              </a:highlight>
              <a:latin typeface="Federo"/>
              <a:ea typeface="Federo"/>
              <a:cs typeface="Federo"/>
              <a:sym typeface="Federo"/>
            </a:endParaRPr>
          </a:p>
          <a:p>
            <a:pPr marL="20320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200"/>
              <a:buNone/>
            </a:pPr>
            <a:endParaRPr sz="2650">
              <a:solidFill>
                <a:srgbClr val="3A3A3A"/>
              </a:solidFill>
              <a:highlight>
                <a:srgbClr val="FEFEFE"/>
              </a:highlight>
              <a:latin typeface="Federo"/>
              <a:ea typeface="Federo"/>
              <a:cs typeface="Federo"/>
              <a:sym typeface="Federo"/>
            </a:endParaRPr>
          </a:p>
        </p:txBody>
      </p:sp>
      <p:pic>
        <p:nvPicPr>
          <p:cNvPr id="174" name="Google Shape;17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031" y="4079631"/>
            <a:ext cx="7561945" cy="2691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"/>
          <p:cNvSpPr/>
          <p:nvPr/>
        </p:nvSpPr>
        <p:spPr>
          <a:xfrm rot="5400000">
            <a:off x="8077200" y="76200"/>
            <a:ext cx="609600" cy="457200"/>
          </a:xfrm>
          <a:prstGeom prst="homePlate">
            <a:avLst>
              <a:gd name="adj" fmla="val 29310"/>
            </a:avLst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9"/>
          <p:cNvSpPr/>
          <p:nvPr/>
        </p:nvSpPr>
        <p:spPr>
          <a:xfrm>
            <a:off x="0" y="0"/>
            <a:ext cx="8229600" cy="6858000"/>
          </a:xfrm>
          <a:prstGeom prst="homePlate">
            <a:avLst>
              <a:gd name="adj" fmla="val 20345"/>
            </a:avLst>
          </a:prstGeom>
          <a:solidFill>
            <a:srgbClr val="008080">
              <a:alpha val="6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9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6705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2"/>
                </a:solidFill>
                <a:latin typeface="Federo"/>
                <a:ea typeface="Federo"/>
                <a:cs typeface="Federo"/>
                <a:sym typeface="Federo"/>
              </a:rPr>
              <a:t>AVOID DEEP NESTING</a:t>
            </a:r>
            <a:endParaRPr sz="4400">
              <a:solidFill>
                <a:schemeClr val="lt2"/>
              </a:solidFill>
              <a:latin typeface="Federo"/>
              <a:ea typeface="Federo"/>
              <a:cs typeface="Federo"/>
              <a:sym typeface="Federo"/>
            </a:endParaRPr>
          </a:p>
        </p:txBody>
      </p:sp>
      <p:sp>
        <p:nvSpPr>
          <p:cNvPr id="182" name="Google Shape;182;p9"/>
          <p:cNvSpPr txBox="1">
            <a:spLocks noGrp="1"/>
          </p:cNvSpPr>
          <p:nvPr>
            <p:ph type="body" idx="1"/>
          </p:nvPr>
        </p:nvSpPr>
        <p:spPr>
          <a:xfrm>
            <a:off x="304800" y="1371600"/>
            <a:ext cx="70104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65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Too many levels of nesting can make code harder to read and follow.</a:t>
            </a:r>
            <a:endParaRPr sz="265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342900" lvl="0" indent="-1397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200"/>
              <a:buNone/>
            </a:pPr>
            <a:endParaRPr sz="265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</p:txBody>
      </p:sp>
      <p:pic>
        <p:nvPicPr>
          <p:cNvPr id="183" name="Google Shape;18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825" y="2377700"/>
            <a:ext cx="5105400" cy="43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e97d085fd_1_152"/>
          <p:cNvSpPr/>
          <p:nvPr/>
        </p:nvSpPr>
        <p:spPr>
          <a:xfrm rot="5400000">
            <a:off x="8077200" y="76200"/>
            <a:ext cx="609600" cy="457200"/>
          </a:xfrm>
          <a:prstGeom prst="homePlate">
            <a:avLst>
              <a:gd name="adj" fmla="val 29310"/>
            </a:avLst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g7e97d085fd_1_152"/>
          <p:cNvSpPr/>
          <p:nvPr/>
        </p:nvSpPr>
        <p:spPr>
          <a:xfrm>
            <a:off x="0" y="117900"/>
            <a:ext cx="8229600" cy="6858000"/>
          </a:xfrm>
          <a:prstGeom prst="homePlate">
            <a:avLst>
              <a:gd name="adj" fmla="val 20345"/>
            </a:avLst>
          </a:prstGeom>
          <a:solidFill>
            <a:srgbClr val="008080">
              <a:alpha val="647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g7e97d085fd_1_152"/>
          <p:cNvSpPr txBox="1">
            <a:spLocks noGrp="1"/>
          </p:cNvSpPr>
          <p:nvPr>
            <p:ph type="title"/>
          </p:nvPr>
        </p:nvSpPr>
        <p:spPr>
          <a:xfrm>
            <a:off x="150000" y="231000"/>
            <a:ext cx="6705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265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For the sake of readability, it is usually possible to make changes to your code to reduce the level of nesting:</a:t>
            </a:r>
            <a:endParaRPr sz="265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</p:txBody>
      </p:sp>
      <p:pic>
        <p:nvPicPr>
          <p:cNvPr id="191" name="Google Shape;191;g7e97d085fd_1_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00" y="1513075"/>
            <a:ext cx="6452549" cy="534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0"/>
          <p:cNvSpPr/>
          <p:nvPr/>
        </p:nvSpPr>
        <p:spPr>
          <a:xfrm rot="5400000">
            <a:off x="8077200" y="76200"/>
            <a:ext cx="609600" cy="457200"/>
          </a:xfrm>
          <a:prstGeom prst="homePlate">
            <a:avLst>
              <a:gd name="adj" fmla="val 29310"/>
            </a:avLst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0"/>
          <p:cNvSpPr/>
          <p:nvPr/>
        </p:nvSpPr>
        <p:spPr>
          <a:xfrm>
            <a:off x="0" y="0"/>
            <a:ext cx="8229600" cy="6858000"/>
          </a:xfrm>
          <a:prstGeom prst="homePlate">
            <a:avLst>
              <a:gd name="adj" fmla="val 20345"/>
            </a:avLst>
          </a:prstGeom>
          <a:solidFill>
            <a:srgbClr val="008080">
              <a:alpha val="6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0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6705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LIMIT LINE LENGTH</a:t>
            </a:r>
            <a:endParaRPr sz="440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</p:txBody>
      </p:sp>
      <p:sp>
        <p:nvSpPr>
          <p:cNvPr id="199" name="Google Shape;199;p10"/>
          <p:cNvSpPr txBox="1">
            <a:spLocks noGrp="1"/>
          </p:cNvSpPr>
          <p:nvPr>
            <p:ph type="body" idx="1"/>
          </p:nvPr>
        </p:nvSpPr>
        <p:spPr>
          <a:xfrm>
            <a:off x="304800" y="1371600"/>
            <a:ext cx="70104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65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Our eyes are more comfortable when reading tall and narrow columns of text.</a:t>
            </a:r>
            <a:endParaRPr sz="265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342900" lvl="0" indent="-1397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200"/>
              <a:buNone/>
            </a:pPr>
            <a:r>
              <a:rPr lang="en-US" sz="265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It is a good practice to avoid writing horizontally long lines of code.</a:t>
            </a:r>
            <a:endParaRPr sz="265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1"/>
          <p:cNvSpPr/>
          <p:nvPr/>
        </p:nvSpPr>
        <p:spPr>
          <a:xfrm rot="5400000">
            <a:off x="8077200" y="76200"/>
            <a:ext cx="609600" cy="457200"/>
          </a:xfrm>
          <a:prstGeom prst="homePlate">
            <a:avLst>
              <a:gd name="adj" fmla="val 29310"/>
            </a:avLst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1"/>
          <p:cNvSpPr/>
          <p:nvPr/>
        </p:nvSpPr>
        <p:spPr>
          <a:xfrm>
            <a:off x="0" y="0"/>
            <a:ext cx="8229600" cy="6858000"/>
          </a:xfrm>
          <a:prstGeom prst="homePlate">
            <a:avLst>
              <a:gd name="adj" fmla="val 20345"/>
            </a:avLst>
          </a:prstGeom>
          <a:solidFill>
            <a:srgbClr val="008080">
              <a:alpha val="6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1"/>
          <p:cNvSpPr txBox="1">
            <a:spLocks noGrp="1"/>
          </p:cNvSpPr>
          <p:nvPr>
            <p:ph type="title"/>
          </p:nvPr>
        </p:nvSpPr>
        <p:spPr>
          <a:xfrm>
            <a:off x="228600" y="89650"/>
            <a:ext cx="6705600" cy="10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FILE AND FOLDER ORGANIZATION </a:t>
            </a:r>
            <a:endParaRPr sz="440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</p:txBody>
      </p:sp>
      <p:sp>
        <p:nvSpPr>
          <p:cNvPr id="207" name="Google Shape;207;p11"/>
          <p:cNvSpPr txBox="1">
            <a:spLocks noGrp="1"/>
          </p:cNvSpPr>
          <p:nvPr>
            <p:ph type="body" idx="1"/>
          </p:nvPr>
        </p:nvSpPr>
        <p:spPr>
          <a:xfrm>
            <a:off x="304800" y="1091650"/>
            <a:ext cx="7010400" cy="51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0320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3200"/>
              <a:buNone/>
            </a:pPr>
            <a:r>
              <a:rPr lang="en-US" sz="265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When we are writing a huge code for an application it cannot be in a single file because it looks to huge .So we split in such a way that the related files come under the same name and similarly folders for easier access and viewing.</a:t>
            </a:r>
            <a:endParaRPr sz="265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</p:txBody>
      </p:sp>
      <p:pic>
        <p:nvPicPr>
          <p:cNvPr id="208" name="Google Shape;20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39775"/>
            <a:ext cx="9144000" cy="316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ea46f442c_0_38"/>
          <p:cNvSpPr/>
          <p:nvPr/>
        </p:nvSpPr>
        <p:spPr>
          <a:xfrm rot="5400000">
            <a:off x="8077200" y="76200"/>
            <a:ext cx="609600" cy="457200"/>
          </a:xfrm>
          <a:prstGeom prst="homePlate">
            <a:avLst>
              <a:gd name="adj" fmla="val 29310"/>
            </a:avLst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g7ea46f442c_0_38"/>
          <p:cNvSpPr/>
          <p:nvPr/>
        </p:nvSpPr>
        <p:spPr>
          <a:xfrm>
            <a:off x="0" y="0"/>
            <a:ext cx="8229600" cy="6858000"/>
          </a:xfrm>
          <a:prstGeom prst="homePlate">
            <a:avLst>
              <a:gd name="adj" fmla="val 20345"/>
            </a:avLst>
          </a:prstGeom>
          <a:solidFill>
            <a:srgbClr val="008080">
              <a:alpha val="647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g7ea46f442c_0_38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6705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AVOID GOTO </a:t>
            </a:r>
            <a:endParaRPr sz="440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</p:txBody>
      </p:sp>
      <p:sp>
        <p:nvSpPr>
          <p:cNvPr id="216" name="Google Shape;216;g7ea46f442c_0_38"/>
          <p:cNvSpPr txBox="1">
            <a:spLocks noGrp="1"/>
          </p:cNvSpPr>
          <p:nvPr>
            <p:ph type="body" idx="1"/>
          </p:nvPr>
        </p:nvSpPr>
        <p:spPr>
          <a:xfrm>
            <a:off x="304800" y="1295400"/>
            <a:ext cx="70104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65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It is a control statement used to jump to specific point in the code . Goto statement makes program unstructured , thus reduces understandability of program</a:t>
            </a:r>
            <a:endParaRPr sz="265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65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   DISADVANTAGES OF USING GOTO</a:t>
            </a:r>
            <a:endParaRPr sz="265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457200" lvl="0" indent="-396875" algn="l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Federo"/>
              <a:buChar char="●"/>
            </a:pPr>
            <a:r>
              <a:rPr lang="en-US" sz="2650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Confusing code</a:t>
            </a:r>
            <a:endParaRPr sz="2650">
              <a:solidFill>
                <a:schemeClr val="lt1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457200" lvl="0" indent="-3968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Federo"/>
              <a:buChar char="●"/>
            </a:pPr>
            <a:r>
              <a:rPr lang="en-US" sz="265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Infinite loop</a:t>
            </a:r>
            <a:endParaRPr sz="265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457200" lvl="0" indent="-3968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Federo"/>
              <a:buChar char="●"/>
            </a:pPr>
            <a:r>
              <a:rPr lang="en-US" sz="265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Reduces readability                                                         </a:t>
            </a:r>
            <a:endParaRPr sz="265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3"/>
          <p:cNvSpPr/>
          <p:nvPr/>
        </p:nvSpPr>
        <p:spPr>
          <a:xfrm rot="5400000">
            <a:off x="8077200" y="76200"/>
            <a:ext cx="609600" cy="457200"/>
          </a:xfrm>
          <a:prstGeom prst="homePlate">
            <a:avLst>
              <a:gd name="adj" fmla="val 29310"/>
            </a:avLst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3"/>
          <p:cNvSpPr/>
          <p:nvPr/>
        </p:nvSpPr>
        <p:spPr>
          <a:xfrm>
            <a:off x="0" y="0"/>
            <a:ext cx="8229600" cy="6858000"/>
          </a:xfrm>
          <a:prstGeom prst="homePlate">
            <a:avLst>
              <a:gd name="adj" fmla="val 20345"/>
            </a:avLst>
          </a:prstGeom>
          <a:solidFill>
            <a:srgbClr val="008080">
              <a:alpha val="6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3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6705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AVOID REDUNDANT LABELLING</a:t>
            </a:r>
            <a:endParaRPr/>
          </a:p>
        </p:txBody>
      </p:sp>
      <p:sp>
        <p:nvSpPr>
          <p:cNvPr id="224" name="Google Shape;224;p13"/>
          <p:cNvSpPr txBox="1">
            <a:spLocks noGrp="1"/>
          </p:cNvSpPr>
          <p:nvPr>
            <p:ph type="body" idx="1"/>
          </p:nvPr>
        </p:nvSpPr>
        <p:spPr>
          <a:xfrm>
            <a:off x="304800" y="1371600"/>
            <a:ext cx="70104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0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Labels are like goto statements . Use them        sparingly and only when they make code faster and more understandable.</a:t>
            </a:r>
            <a:endParaRPr sz="2650">
              <a:solidFill>
                <a:schemeClr val="lt1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342900" lvl="0" indent="-13970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2650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It is a good programming style to use break , continue and return statement in preference to goto and labels whenever possible</a:t>
            </a:r>
            <a:endParaRPr sz="2650">
              <a:solidFill>
                <a:schemeClr val="lt1"/>
              </a:solidFill>
              <a:latin typeface="Federo"/>
              <a:ea typeface="Federo"/>
              <a:cs typeface="Federo"/>
              <a:sym typeface="Fede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2703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2"/>
          <p:cNvSpPr/>
          <p:nvPr/>
        </p:nvSpPr>
        <p:spPr>
          <a:xfrm>
            <a:off x="0" y="0"/>
            <a:ext cx="5715000" cy="6858000"/>
          </a:xfrm>
          <a:prstGeom prst="homePlate">
            <a:avLst>
              <a:gd name="adj" fmla="val 32536"/>
            </a:avLst>
          </a:prstGeom>
          <a:solidFill>
            <a:srgbClr val="008080">
              <a:alpha val="754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2"/>
          <p:cNvSpPr/>
          <p:nvPr/>
        </p:nvSpPr>
        <p:spPr>
          <a:xfrm rot="5400000">
            <a:off x="8077200" y="76200"/>
            <a:ext cx="609600" cy="457200"/>
          </a:xfrm>
          <a:prstGeom prst="homePlate">
            <a:avLst>
              <a:gd name="adj" fmla="val 29310"/>
            </a:avLst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2"/>
          <p:cNvSpPr txBox="1"/>
          <p:nvPr/>
        </p:nvSpPr>
        <p:spPr>
          <a:xfrm>
            <a:off x="457200" y="152400"/>
            <a:ext cx="3048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Inception</a:t>
            </a:r>
            <a:endParaRPr sz="4400" b="1">
              <a:solidFill>
                <a:schemeClr val="lt1"/>
              </a:solidFill>
              <a:latin typeface="Federo"/>
              <a:ea typeface="Federo"/>
              <a:cs typeface="Federo"/>
              <a:sym typeface="Federo"/>
            </a:endParaRPr>
          </a:p>
        </p:txBody>
      </p:sp>
      <p:sp>
        <p:nvSpPr>
          <p:cNvPr id="75" name="Google Shape;75;p2"/>
          <p:cNvSpPr txBox="1"/>
          <p:nvPr/>
        </p:nvSpPr>
        <p:spPr>
          <a:xfrm>
            <a:off x="304800" y="914400"/>
            <a:ext cx="4191000" cy="590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0" b="1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Developing good programs is a skill and writing good programs is a habit.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50" b="1">
              <a:solidFill>
                <a:schemeClr val="lt1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0" b="1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Good programming practices are techniques to be followed to create code that is readable and efficient.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50" b="1">
              <a:solidFill>
                <a:schemeClr val="lt1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0" b="1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This makes it easier to read and modify code written by others.</a:t>
            </a:r>
            <a:endParaRPr sz="2650" b="1">
              <a:solidFill>
                <a:schemeClr val="lt1"/>
              </a:solidFill>
              <a:latin typeface="Federo"/>
              <a:ea typeface="Federo"/>
              <a:cs typeface="Federo"/>
              <a:sym typeface="Federo"/>
            </a:endParaRPr>
          </a:p>
        </p:txBody>
      </p:sp>
      <p:sp>
        <p:nvSpPr>
          <p:cNvPr id="76" name="Google Shape;76;p2"/>
          <p:cNvSpPr txBox="1"/>
          <p:nvPr/>
        </p:nvSpPr>
        <p:spPr>
          <a:xfrm>
            <a:off x="7090116" y="1967132"/>
            <a:ext cx="2053883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77800" algn="just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</a:pPr>
            <a:r>
              <a:rPr lang="en-US" sz="2800" b="1" dirty="0">
                <a:solidFill>
                  <a:srgbClr val="595959"/>
                </a:solidFill>
                <a:latin typeface="Federo"/>
                <a:ea typeface="Federo"/>
                <a:cs typeface="Federo"/>
                <a:sym typeface="Federo"/>
              </a:rPr>
              <a:t>Effective</a:t>
            </a:r>
            <a:endParaRPr dirty="0"/>
          </a:p>
          <a:p>
            <a:pPr marL="0" marR="0" lvl="0" indent="-177800" algn="just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</a:pPr>
            <a:r>
              <a:rPr lang="en-US" sz="2800" b="1" dirty="0">
                <a:solidFill>
                  <a:srgbClr val="595959"/>
                </a:solidFill>
                <a:latin typeface="Federo"/>
                <a:ea typeface="Federo"/>
                <a:cs typeface="Federo"/>
                <a:sym typeface="Federo"/>
              </a:rPr>
              <a:t>Efficient</a:t>
            </a:r>
            <a:endParaRPr dirty="0"/>
          </a:p>
          <a:p>
            <a:pPr marL="0" marR="0" lvl="0" indent="-177800" algn="just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</a:pPr>
            <a:r>
              <a:rPr lang="en-US" sz="2800" b="1" dirty="0">
                <a:solidFill>
                  <a:srgbClr val="595959"/>
                </a:solidFill>
                <a:latin typeface="Federo"/>
                <a:ea typeface="Federo"/>
                <a:cs typeface="Federo"/>
                <a:sym typeface="Federo"/>
              </a:rPr>
              <a:t>Readable</a:t>
            </a:r>
            <a:endParaRPr dirty="0"/>
          </a:p>
          <a:p>
            <a:pPr marL="0" marR="0" lvl="0" indent="-177800" algn="just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</a:pPr>
            <a:r>
              <a:rPr lang="en-US" sz="2800" b="1" dirty="0">
                <a:solidFill>
                  <a:srgbClr val="595959"/>
                </a:solidFill>
                <a:latin typeface="Federo"/>
                <a:ea typeface="Federo"/>
                <a:cs typeface="Federo"/>
                <a:sym typeface="Federo"/>
              </a:rPr>
              <a:t>Reliable</a:t>
            </a:r>
            <a:endParaRPr dirty="0"/>
          </a:p>
          <a:p>
            <a:pPr marL="0" marR="0" lvl="0" indent="-177800" algn="just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</a:pPr>
            <a:r>
              <a:rPr lang="en-US" sz="2800" b="1" dirty="0">
                <a:solidFill>
                  <a:srgbClr val="595959"/>
                </a:solidFill>
                <a:latin typeface="Federo"/>
                <a:ea typeface="Federo"/>
                <a:cs typeface="Federo"/>
                <a:sym typeface="Federo"/>
              </a:rPr>
              <a:t>Usable</a:t>
            </a:r>
            <a:endParaRPr dirty="0"/>
          </a:p>
          <a:p>
            <a:pPr marL="0" marR="0" lvl="0" indent="-177800" algn="just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</a:pPr>
            <a:r>
              <a:rPr lang="en-US" sz="2800" b="1" dirty="0">
                <a:solidFill>
                  <a:srgbClr val="595959"/>
                </a:solidFill>
                <a:latin typeface="Federo"/>
                <a:ea typeface="Federo"/>
                <a:cs typeface="Federo"/>
                <a:sym typeface="Federo"/>
              </a:rPr>
              <a:t>Portable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ea46f442c_0_55"/>
          <p:cNvSpPr/>
          <p:nvPr/>
        </p:nvSpPr>
        <p:spPr>
          <a:xfrm rot="5400000">
            <a:off x="8077200" y="76200"/>
            <a:ext cx="609600" cy="457200"/>
          </a:xfrm>
          <a:prstGeom prst="homePlate">
            <a:avLst>
              <a:gd name="adj" fmla="val 29310"/>
            </a:avLst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7ea46f442c_0_55"/>
          <p:cNvSpPr/>
          <p:nvPr/>
        </p:nvSpPr>
        <p:spPr>
          <a:xfrm>
            <a:off x="0" y="0"/>
            <a:ext cx="8229600" cy="6858000"/>
          </a:xfrm>
          <a:prstGeom prst="homePlate">
            <a:avLst>
              <a:gd name="adj" fmla="val 20345"/>
            </a:avLst>
          </a:prstGeom>
          <a:solidFill>
            <a:srgbClr val="008080">
              <a:alpha val="647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7ea46f442c_0_55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6705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LIMITED GLOBALS</a:t>
            </a:r>
            <a:endParaRPr sz="440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</p:txBody>
      </p:sp>
      <p:sp>
        <p:nvSpPr>
          <p:cNvPr id="232" name="Google Shape;232;g7ea46f442c_0_55"/>
          <p:cNvSpPr txBox="1">
            <a:spLocks noGrp="1"/>
          </p:cNvSpPr>
          <p:nvPr>
            <p:ph type="body" idx="1"/>
          </p:nvPr>
        </p:nvSpPr>
        <p:spPr>
          <a:xfrm>
            <a:off x="304800" y="1524000"/>
            <a:ext cx="70104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65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Global variables can be accessed throughout the program.</a:t>
            </a:r>
            <a:endParaRPr sz="265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342900" lvl="0" indent="-1397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200"/>
              <a:buNone/>
            </a:pPr>
            <a:r>
              <a:rPr lang="en-US" sz="265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Unprotected data : data can be modified by any function.</a:t>
            </a:r>
            <a:endParaRPr sz="265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</p:txBody>
      </p:sp>
      <p:pic>
        <p:nvPicPr>
          <p:cNvPr id="233" name="Google Shape;233;g7ea46f442c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200" y="3572824"/>
            <a:ext cx="5058400" cy="319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ea46f442c_0_63"/>
          <p:cNvSpPr/>
          <p:nvPr/>
        </p:nvSpPr>
        <p:spPr>
          <a:xfrm rot="5400000">
            <a:off x="8077200" y="76200"/>
            <a:ext cx="609600" cy="457200"/>
          </a:xfrm>
          <a:prstGeom prst="homePlate">
            <a:avLst>
              <a:gd name="adj" fmla="val 29310"/>
            </a:avLst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g7ea46f442c_0_63"/>
          <p:cNvSpPr/>
          <p:nvPr/>
        </p:nvSpPr>
        <p:spPr>
          <a:xfrm>
            <a:off x="0" y="0"/>
            <a:ext cx="8229600" cy="6858000"/>
          </a:xfrm>
          <a:prstGeom prst="homePlate">
            <a:avLst>
              <a:gd name="adj" fmla="val 20345"/>
            </a:avLst>
          </a:prstGeom>
          <a:solidFill>
            <a:srgbClr val="008080">
              <a:alpha val="647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7ea46f442c_0_63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6705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USEFUL ERROR MESSAGES</a:t>
            </a:r>
            <a:endParaRPr sz="440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</p:txBody>
      </p:sp>
      <p:sp>
        <p:nvSpPr>
          <p:cNvPr id="241" name="Google Shape;241;g7ea46f442c_0_63"/>
          <p:cNvSpPr txBox="1">
            <a:spLocks noGrp="1"/>
          </p:cNvSpPr>
          <p:nvPr>
            <p:ph type="body" idx="1"/>
          </p:nvPr>
        </p:nvSpPr>
        <p:spPr>
          <a:xfrm>
            <a:off x="304800" y="1371600"/>
            <a:ext cx="70104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65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Be clear and not ambiguous </a:t>
            </a:r>
            <a:endParaRPr sz="265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342900" lvl="0" indent="-1397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65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342900" lvl="0" indent="-1397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65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342900" lvl="0" indent="-1397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65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342900" lvl="0" indent="-1397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65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Be short and meaningful</a:t>
            </a:r>
            <a:endParaRPr sz="265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342900" lvl="0" indent="-1397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65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342900" lvl="0" indent="-1397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65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 </a:t>
            </a:r>
            <a:endParaRPr sz="265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342900" lvl="0" indent="-1397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65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342900" lvl="0" indent="-1397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65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342900" lvl="0" indent="-1397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65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342900" lvl="0" indent="-1397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65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342900" lvl="0" indent="-1397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200"/>
              <a:buNone/>
            </a:pPr>
            <a:endParaRPr sz="265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</p:txBody>
      </p:sp>
      <p:pic>
        <p:nvPicPr>
          <p:cNvPr id="242" name="Google Shape;242;g7ea46f442c_0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300" y="1877750"/>
            <a:ext cx="4696125" cy="216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7ea46f442c_0_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300" y="4560325"/>
            <a:ext cx="5550850" cy="1850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4"/>
          <p:cNvSpPr/>
          <p:nvPr/>
        </p:nvSpPr>
        <p:spPr>
          <a:xfrm rot="5400000">
            <a:off x="8077200" y="76200"/>
            <a:ext cx="609600" cy="457200"/>
          </a:xfrm>
          <a:prstGeom prst="homePlate">
            <a:avLst>
              <a:gd name="adj" fmla="val 29310"/>
            </a:avLst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4"/>
          <p:cNvSpPr/>
          <p:nvPr/>
        </p:nvSpPr>
        <p:spPr>
          <a:xfrm>
            <a:off x="0" y="0"/>
            <a:ext cx="8229600" cy="6858000"/>
          </a:xfrm>
          <a:prstGeom prst="homePlate">
            <a:avLst>
              <a:gd name="adj" fmla="val 20345"/>
            </a:avLst>
          </a:prstGeom>
          <a:solidFill>
            <a:srgbClr val="008080">
              <a:alpha val="6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4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6705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USEFUL ERROR MESSAGES</a:t>
            </a:r>
            <a:endParaRPr/>
          </a:p>
        </p:txBody>
      </p:sp>
      <p:sp>
        <p:nvSpPr>
          <p:cNvPr id="251" name="Google Shape;251;p14"/>
          <p:cNvSpPr txBox="1">
            <a:spLocks noGrp="1"/>
          </p:cNvSpPr>
          <p:nvPr>
            <p:ph type="body" idx="1"/>
          </p:nvPr>
        </p:nvSpPr>
        <p:spPr>
          <a:xfrm>
            <a:off x="304800" y="1371600"/>
            <a:ext cx="70104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3200"/>
              <a:buNone/>
            </a:pPr>
            <a:r>
              <a:rPr lang="en-US" sz="2650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Don’t use technical jargons</a:t>
            </a:r>
            <a:endParaRPr/>
          </a:p>
        </p:txBody>
      </p:sp>
      <p:pic>
        <p:nvPicPr>
          <p:cNvPr id="252" name="Google Shape;25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338" y="2238925"/>
            <a:ext cx="7237325" cy="262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7010c84059_0_10"/>
          <p:cNvSpPr/>
          <p:nvPr/>
        </p:nvSpPr>
        <p:spPr>
          <a:xfrm>
            <a:off x="0" y="0"/>
            <a:ext cx="8229600" cy="6858000"/>
          </a:xfrm>
          <a:prstGeom prst="homePlate">
            <a:avLst>
              <a:gd name="adj" fmla="val 20345"/>
            </a:avLst>
          </a:prstGeom>
          <a:solidFill>
            <a:srgbClr val="008080">
              <a:alpha val="647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g7010c84059_0_10"/>
          <p:cNvSpPr txBox="1"/>
          <p:nvPr/>
        </p:nvSpPr>
        <p:spPr>
          <a:xfrm>
            <a:off x="138825" y="398925"/>
            <a:ext cx="820331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          </a:t>
            </a:r>
            <a:r>
              <a:rPr lang="en-US" sz="2800" b="1" dirty="0" smtClean="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 </a:t>
            </a:r>
            <a:r>
              <a:rPr lang="en-US" sz="2800" b="1" dirty="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OPTIMIZATION V/S </a:t>
            </a:r>
            <a:r>
              <a:rPr lang="en-US" sz="2800" b="1" dirty="0" smtClean="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READABILITY</a:t>
            </a:r>
            <a:endParaRPr lang="en-US" sz="2800" b="1" dirty="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smtClean="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	</a:t>
            </a:r>
            <a:r>
              <a:rPr lang="en-US" sz="2800" b="1" dirty="0" smtClean="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	</a:t>
            </a:r>
            <a:r>
              <a:rPr lang="en-US" sz="2400" b="1" dirty="0" smtClean="0">
                <a:solidFill>
                  <a:srgbClr val="FCE5CD"/>
                </a:solidFill>
                <a:latin typeface="Federo"/>
                <a:ea typeface="Federo"/>
                <a:cs typeface="Federo"/>
                <a:sym typeface="Federo"/>
              </a:rPr>
              <a:t>Premature </a:t>
            </a:r>
            <a:r>
              <a:rPr lang="en-US" sz="2400" b="1" dirty="0">
                <a:solidFill>
                  <a:srgbClr val="FCE5CD"/>
                </a:solidFill>
                <a:latin typeface="Federo"/>
                <a:ea typeface="Federo"/>
                <a:cs typeface="Federo"/>
                <a:sym typeface="Federo"/>
              </a:rPr>
              <a:t>optimization really is evil</a:t>
            </a:r>
            <a:endParaRPr sz="2400" b="1" dirty="0">
              <a:solidFill>
                <a:srgbClr val="FCE5CD"/>
              </a:solidFill>
              <a:latin typeface="Federo"/>
              <a:ea typeface="Federo"/>
              <a:cs typeface="Federo"/>
              <a:sym typeface="Federo"/>
            </a:endParaRPr>
          </a:p>
        </p:txBody>
      </p:sp>
      <p:sp>
        <p:nvSpPr>
          <p:cNvPr id="259" name="Google Shape;259;g7010c84059_0_10"/>
          <p:cNvSpPr txBox="1"/>
          <p:nvPr/>
        </p:nvSpPr>
        <p:spPr>
          <a:xfrm>
            <a:off x="311700" y="1992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int SimpleMultiplyBy2(int x) 	{ return x * 2; }</a:t>
            </a:r>
            <a:endParaRPr sz="240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int FastMultiplyBy2(int x) 		{ return x &lt;&lt; 1; }</a:t>
            </a:r>
            <a:endParaRPr sz="240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</p:txBody>
      </p:sp>
      <p:sp>
        <p:nvSpPr>
          <p:cNvPr id="260" name="Google Shape;260;g7010c84059_0_10"/>
          <p:cNvSpPr/>
          <p:nvPr/>
        </p:nvSpPr>
        <p:spPr>
          <a:xfrm rot="5400000">
            <a:off x="8077200" y="76200"/>
            <a:ext cx="609600" cy="457200"/>
          </a:xfrm>
          <a:prstGeom prst="homePlate">
            <a:avLst>
              <a:gd name="adj" fmla="val 29310"/>
            </a:avLst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010c84059_0_18"/>
          <p:cNvSpPr/>
          <p:nvPr/>
        </p:nvSpPr>
        <p:spPr>
          <a:xfrm rot="5400000">
            <a:off x="8077200" y="76200"/>
            <a:ext cx="609600" cy="457200"/>
          </a:xfrm>
          <a:prstGeom prst="homePlate">
            <a:avLst>
              <a:gd name="adj" fmla="val 29310"/>
            </a:avLst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2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g7010c84059_0_18"/>
          <p:cNvSpPr/>
          <p:nvPr/>
        </p:nvSpPr>
        <p:spPr>
          <a:xfrm>
            <a:off x="0" y="0"/>
            <a:ext cx="8229600" cy="6858000"/>
          </a:xfrm>
          <a:prstGeom prst="homePlate">
            <a:avLst>
              <a:gd name="adj" fmla="val 20345"/>
            </a:avLst>
          </a:prstGeom>
          <a:solidFill>
            <a:srgbClr val="008080">
              <a:alpha val="647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2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7010c84059_0_1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27100" marR="12700" lvl="0" indent="0" algn="l" rtl="0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DATA CODE SEPARATION</a:t>
            </a:r>
            <a:endParaRPr sz="360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</p:txBody>
      </p:sp>
      <p:sp>
        <p:nvSpPr>
          <p:cNvPr id="268" name="Google Shape;268;g7010c84059_0_18"/>
          <p:cNvSpPr txBox="1"/>
          <p:nvPr/>
        </p:nvSpPr>
        <p:spPr>
          <a:xfrm>
            <a:off x="311700" y="20973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71600" lvl="0" indent="-419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3000"/>
              <a:buFont typeface="Federo"/>
              <a:buAutoNum type="arabicPeriod"/>
            </a:pPr>
            <a:r>
              <a:rPr lang="en-US" sz="3000">
                <a:solidFill>
                  <a:srgbClr val="FFF2CC"/>
                </a:solidFill>
                <a:latin typeface="Federo"/>
                <a:ea typeface="Federo"/>
                <a:cs typeface="Federo"/>
                <a:sym typeface="Federo"/>
              </a:rPr>
              <a:t>Permissions</a:t>
            </a:r>
            <a:endParaRPr sz="3000">
              <a:solidFill>
                <a:srgbClr val="FFF2CC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1371600" lvl="0" indent="-419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3000"/>
              <a:buFont typeface="Federo"/>
              <a:buAutoNum type="arabicPeriod"/>
            </a:pPr>
            <a:r>
              <a:rPr lang="en-US" sz="3000">
                <a:solidFill>
                  <a:srgbClr val="FFF2CC"/>
                </a:solidFill>
                <a:latin typeface="Federo"/>
                <a:ea typeface="Federo"/>
                <a:cs typeface="Federo"/>
                <a:sym typeface="Federo"/>
              </a:rPr>
              <a:t>Editing</a:t>
            </a:r>
            <a:endParaRPr sz="3000">
              <a:solidFill>
                <a:srgbClr val="FFF2CC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1371600" lvl="0" indent="-419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3000"/>
              <a:buFont typeface="Federo"/>
              <a:buAutoNum type="arabicPeriod"/>
            </a:pPr>
            <a:r>
              <a:rPr lang="en-US" sz="3000">
                <a:solidFill>
                  <a:srgbClr val="FFF2CC"/>
                </a:solidFill>
                <a:latin typeface="Federo"/>
                <a:ea typeface="Federo"/>
                <a:cs typeface="Federo"/>
                <a:sym typeface="Federo"/>
              </a:rPr>
              <a:t>Scaling</a:t>
            </a:r>
            <a:endParaRPr sz="3000">
              <a:solidFill>
                <a:srgbClr val="FFF2CC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1371600" lvl="0" indent="-419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3000"/>
              <a:buFont typeface="Federo"/>
              <a:buAutoNum type="arabicPeriod"/>
            </a:pPr>
            <a:r>
              <a:rPr lang="en-US" sz="3000">
                <a:solidFill>
                  <a:srgbClr val="FFF2CC"/>
                </a:solidFill>
                <a:latin typeface="Federo"/>
                <a:ea typeface="Federo"/>
                <a:cs typeface="Federo"/>
                <a:sym typeface="Federo"/>
              </a:rPr>
              <a:t>searching</a:t>
            </a:r>
            <a:endParaRPr sz="3000">
              <a:solidFill>
                <a:srgbClr val="FFF2CC"/>
              </a:solidFill>
              <a:latin typeface="Federo"/>
              <a:ea typeface="Federo"/>
              <a:cs typeface="Federo"/>
              <a:sym typeface="Feder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010c84059_0_23"/>
          <p:cNvSpPr/>
          <p:nvPr/>
        </p:nvSpPr>
        <p:spPr>
          <a:xfrm rot="5400000">
            <a:off x="8077200" y="76200"/>
            <a:ext cx="609600" cy="457200"/>
          </a:xfrm>
          <a:prstGeom prst="homePlate">
            <a:avLst>
              <a:gd name="adj" fmla="val 29310"/>
            </a:avLst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g7010c84059_0_23"/>
          <p:cNvSpPr txBox="1">
            <a:spLocks noGrp="1"/>
          </p:cNvSpPr>
          <p:nvPr>
            <p:ph type="body" idx="1"/>
          </p:nvPr>
        </p:nvSpPr>
        <p:spPr>
          <a:xfrm>
            <a:off x="304800" y="1371600"/>
            <a:ext cx="70104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3200"/>
              <a:buNone/>
            </a:pPr>
            <a:r>
              <a:rPr lang="en-US" sz="2650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Don’t use technical jargon</a:t>
            </a:r>
            <a:endParaRPr/>
          </a:p>
        </p:txBody>
      </p:sp>
      <p:pic>
        <p:nvPicPr>
          <p:cNvPr id="275" name="Google Shape;275;g7010c84059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400" y="555050"/>
            <a:ext cx="7926825" cy="612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7010c84059_0_23"/>
          <p:cNvSpPr txBox="1"/>
          <p:nvPr/>
        </p:nvSpPr>
        <p:spPr>
          <a:xfrm>
            <a:off x="1024504" y="555062"/>
            <a:ext cx="75861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highlight>
                  <a:srgbClr val="FFFFFF"/>
                </a:highlight>
              </a:rPr>
              <a:t>I DO SOFTWARE DEVELOPMENT</a:t>
            </a:r>
            <a:endParaRPr sz="3000" b="1">
              <a:highlight>
                <a:srgbClr val="FFFFFF"/>
              </a:highlight>
            </a:endParaRPr>
          </a:p>
        </p:txBody>
      </p:sp>
      <p:sp>
        <p:nvSpPr>
          <p:cNvPr id="277" name="Google Shape;277;g7010c84059_0_23"/>
          <p:cNvSpPr txBox="1"/>
          <p:nvPr/>
        </p:nvSpPr>
        <p:spPr>
          <a:xfrm>
            <a:off x="541124" y="5709681"/>
            <a:ext cx="6360600" cy="1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highlight>
                  <a:srgbClr val="FFFFFF"/>
                </a:highlight>
              </a:rPr>
              <a:t>EXCEPT EXCEPTION HANDLING</a:t>
            </a:r>
            <a:endParaRPr sz="2400" b="1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010c84059_0_28"/>
          <p:cNvSpPr/>
          <p:nvPr/>
        </p:nvSpPr>
        <p:spPr>
          <a:xfrm rot="5400000">
            <a:off x="8077200" y="76200"/>
            <a:ext cx="609600" cy="457200"/>
          </a:xfrm>
          <a:prstGeom prst="homePlate">
            <a:avLst>
              <a:gd name="adj" fmla="val 29310"/>
            </a:avLst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g7010c84059_0_28"/>
          <p:cNvSpPr txBox="1">
            <a:spLocks noGrp="1"/>
          </p:cNvSpPr>
          <p:nvPr>
            <p:ph type="body" idx="1"/>
          </p:nvPr>
        </p:nvSpPr>
        <p:spPr>
          <a:xfrm>
            <a:off x="304800" y="1371600"/>
            <a:ext cx="70104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3200"/>
              <a:buNone/>
            </a:pPr>
            <a:r>
              <a:rPr lang="en-US" sz="2650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Don’t use technical jargon</a:t>
            </a:r>
            <a:endParaRPr/>
          </a:p>
        </p:txBody>
      </p:sp>
      <p:sp>
        <p:nvSpPr>
          <p:cNvPr id="284" name="Google Shape;284;g7010c84059_0_2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lvl="0" indent="0" algn="l" rtl="0">
              <a:lnSpc>
                <a:spcPct val="171429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3000" b="1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EXCEPTION HIERARCHY</a:t>
            </a:r>
            <a:endParaRPr sz="30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5" name="Google Shape;285;g7010c84059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438" y="1483825"/>
            <a:ext cx="6769124" cy="49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02e168bfc_1_0"/>
          <p:cNvSpPr txBox="1">
            <a:spLocks noGrp="1"/>
          </p:cNvSpPr>
          <p:nvPr>
            <p:ph type="title"/>
          </p:nvPr>
        </p:nvSpPr>
        <p:spPr>
          <a:xfrm>
            <a:off x="1078550" y="458763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457200" algn="l" rtl="0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610B38"/>
                </a:solidFill>
                <a:highlight>
                  <a:srgbClr val="FFFFFF"/>
                </a:highlight>
                <a:latin typeface="Federo"/>
                <a:ea typeface="Federo"/>
                <a:cs typeface="Federo"/>
                <a:sym typeface="Federo"/>
              </a:rPr>
              <a:t>Java Exception Keywords</a:t>
            </a:r>
            <a:endParaRPr sz="3000">
              <a:solidFill>
                <a:srgbClr val="610B38"/>
              </a:solidFill>
              <a:highlight>
                <a:srgbClr val="FFFFFF"/>
              </a:highlight>
              <a:latin typeface="Federo"/>
              <a:ea typeface="Federo"/>
              <a:cs typeface="Federo"/>
              <a:sym typeface="Fede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1" name="Google Shape;291;g702e168bfc_1_0"/>
          <p:cNvPicPr preferRelativeResize="0"/>
          <p:nvPr/>
        </p:nvPicPr>
        <p:blipFill rotWithShape="1">
          <a:blip r:embed="rId3">
            <a:alphaModFix/>
          </a:blip>
          <a:srcRect l="16932" t="34563" r="18513" b="23602"/>
          <a:stretch/>
        </p:blipFill>
        <p:spPr>
          <a:xfrm>
            <a:off x="222175" y="2087675"/>
            <a:ext cx="8635502" cy="314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010c84059_0_33"/>
          <p:cNvSpPr/>
          <p:nvPr/>
        </p:nvSpPr>
        <p:spPr>
          <a:xfrm rot="5400000">
            <a:off x="8077200" y="76200"/>
            <a:ext cx="609600" cy="457200"/>
          </a:xfrm>
          <a:prstGeom prst="homePlate">
            <a:avLst>
              <a:gd name="adj" fmla="val 29310"/>
            </a:avLst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g7010c84059_0_33"/>
          <p:cNvSpPr txBox="1">
            <a:spLocks noGrp="1"/>
          </p:cNvSpPr>
          <p:nvPr>
            <p:ph type="body" idx="1"/>
          </p:nvPr>
        </p:nvSpPr>
        <p:spPr>
          <a:xfrm>
            <a:off x="304800" y="1371600"/>
            <a:ext cx="70104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3200"/>
              <a:buNone/>
            </a:pPr>
            <a:r>
              <a:rPr lang="en-US" sz="2650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Don’t use technical jargon</a:t>
            </a:r>
            <a:endParaRPr/>
          </a:p>
        </p:txBody>
      </p:sp>
      <p:pic>
        <p:nvPicPr>
          <p:cNvPr id="298" name="Google Shape;298;g7010c84059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350" y="1553400"/>
            <a:ext cx="8152801" cy="296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7010c84059_0_38"/>
          <p:cNvSpPr/>
          <p:nvPr/>
        </p:nvSpPr>
        <p:spPr>
          <a:xfrm rot="5400000">
            <a:off x="8077200" y="76200"/>
            <a:ext cx="609600" cy="457200"/>
          </a:xfrm>
          <a:prstGeom prst="homePlate">
            <a:avLst>
              <a:gd name="adj" fmla="val 29310"/>
            </a:avLst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g7010c84059_0_38"/>
          <p:cNvSpPr/>
          <p:nvPr/>
        </p:nvSpPr>
        <p:spPr>
          <a:xfrm>
            <a:off x="0" y="125"/>
            <a:ext cx="8153400" cy="6858000"/>
          </a:xfrm>
          <a:prstGeom prst="homePlate">
            <a:avLst>
              <a:gd name="adj" fmla="val 20345"/>
            </a:avLst>
          </a:prstGeom>
          <a:solidFill>
            <a:srgbClr val="008080">
              <a:alpha val="647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7010c84059_0_38"/>
          <p:cNvSpPr txBox="1"/>
          <p:nvPr/>
        </p:nvSpPr>
        <p:spPr>
          <a:xfrm>
            <a:off x="255900" y="1146025"/>
            <a:ext cx="8632200" cy="53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716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edero"/>
              <a:buAutoNum type="arabicPeriod"/>
            </a:pPr>
            <a:r>
              <a:rPr lang="en-US" sz="2400" b="1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ArithmeticException</a:t>
            </a:r>
            <a:endParaRPr sz="2400" b="1">
              <a:solidFill>
                <a:schemeClr val="lt1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13716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edero"/>
              <a:buAutoNum type="arabicPeriod"/>
            </a:pPr>
            <a:r>
              <a:rPr lang="en-US" sz="2400" b="1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ArrayIndexOutOfBoundsException</a:t>
            </a:r>
            <a:endParaRPr sz="2400" b="1">
              <a:solidFill>
                <a:schemeClr val="lt1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13716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edero"/>
              <a:buAutoNum type="arabicPeriod"/>
            </a:pPr>
            <a:r>
              <a:rPr lang="en-US" sz="2400" b="1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ClassNotFoundException</a:t>
            </a:r>
            <a:endParaRPr sz="2400">
              <a:solidFill>
                <a:schemeClr val="lt1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13716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edero"/>
              <a:buAutoNum type="arabicPeriod"/>
            </a:pPr>
            <a:r>
              <a:rPr lang="en-US" sz="2400" b="1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FileNotFoundException</a:t>
            </a:r>
            <a:endParaRPr sz="2400">
              <a:solidFill>
                <a:schemeClr val="lt1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13716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edero"/>
              <a:buAutoNum type="arabicPeriod"/>
            </a:pPr>
            <a:r>
              <a:rPr lang="en-US" sz="2400" b="1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IOException</a:t>
            </a:r>
            <a:endParaRPr sz="2400">
              <a:solidFill>
                <a:schemeClr val="lt1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13716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edero"/>
              <a:buAutoNum type="arabicPeriod"/>
            </a:pPr>
            <a:r>
              <a:rPr lang="en-US" sz="2400" b="1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InterruptedException</a:t>
            </a:r>
            <a:endParaRPr sz="2400">
              <a:solidFill>
                <a:schemeClr val="lt1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13716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edero"/>
              <a:buAutoNum type="arabicPeriod"/>
            </a:pPr>
            <a:r>
              <a:rPr lang="en-US" sz="2400" b="1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NoSuchFieldException</a:t>
            </a:r>
            <a:endParaRPr sz="2400">
              <a:solidFill>
                <a:schemeClr val="lt1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13716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edero"/>
              <a:buAutoNum type="arabicPeriod"/>
            </a:pPr>
            <a:r>
              <a:rPr lang="en-US" sz="2400" b="1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NoSuchMethodException</a:t>
            </a:r>
            <a:endParaRPr sz="2400">
              <a:solidFill>
                <a:schemeClr val="lt1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13716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edero"/>
              <a:buAutoNum type="arabicPeriod"/>
            </a:pPr>
            <a:r>
              <a:rPr lang="en-US" sz="2400" b="1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NullPointerException</a:t>
            </a:r>
            <a:endParaRPr sz="2400" b="1">
              <a:solidFill>
                <a:schemeClr val="lt1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13716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edero"/>
              <a:buAutoNum type="arabicPeriod"/>
            </a:pPr>
            <a:r>
              <a:rPr lang="en-US" sz="2400" b="1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NumberFormatException</a:t>
            </a:r>
            <a:endParaRPr sz="2400" b="1">
              <a:solidFill>
                <a:schemeClr val="lt1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13716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edero"/>
              <a:buAutoNum type="arabicPeriod"/>
            </a:pPr>
            <a:r>
              <a:rPr lang="en-US" sz="2400" b="1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RuntimeException</a:t>
            </a:r>
            <a:endParaRPr sz="2400" b="1">
              <a:solidFill>
                <a:schemeClr val="lt1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13716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Federo"/>
              <a:buAutoNum type="arabicPeriod"/>
            </a:pPr>
            <a:r>
              <a:rPr lang="en-US" sz="2400" b="1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StringIndexOutOfBoundsException</a:t>
            </a:r>
            <a:endParaRPr sz="2400" b="1">
              <a:solidFill>
                <a:schemeClr val="lt1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4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6" name="Google Shape;306;g7010c84059_0_38"/>
          <p:cNvSpPr txBox="1"/>
          <p:nvPr/>
        </p:nvSpPr>
        <p:spPr>
          <a:xfrm>
            <a:off x="383700" y="348050"/>
            <a:ext cx="7769700" cy="9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BUILT IN EXCEPTIONS IN JAVA</a:t>
            </a:r>
            <a:endParaRPr sz="3000" b="1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"/>
          <p:cNvSpPr/>
          <p:nvPr/>
        </p:nvSpPr>
        <p:spPr>
          <a:xfrm rot="5400000">
            <a:off x="8077200" y="76200"/>
            <a:ext cx="609600" cy="457200"/>
          </a:xfrm>
          <a:prstGeom prst="homePlate">
            <a:avLst>
              <a:gd name="adj" fmla="val 29310"/>
            </a:avLst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3"/>
          <p:cNvSpPr/>
          <p:nvPr/>
        </p:nvSpPr>
        <p:spPr>
          <a:xfrm>
            <a:off x="0" y="0"/>
            <a:ext cx="8229600" cy="6858000"/>
          </a:xfrm>
          <a:prstGeom prst="homePlate">
            <a:avLst>
              <a:gd name="adj" fmla="val 20345"/>
            </a:avLst>
          </a:prstGeom>
          <a:solidFill>
            <a:srgbClr val="008080">
              <a:alpha val="6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6705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COMMENTING</a:t>
            </a:r>
            <a:endParaRPr sz="440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</p:txBody>
      </p:sp>
      <p:sp>
        <p:nvSpPr>
          <p:cNvPr id="84" name="Google Shape;84;p3"/>
          <p:cNvSpPr txBox="1">
            <a:spLocks noGrp="1"/>
          </p:cNvSpPr>
          <p:nvPr>
            <p:ph type="body" idx="1"/>
          </p:nvPr>
        </p:nvSpPr>
        <p:spPr>
          <a:xfrm>
            <a:off x="304800" y="1371600"/>
            <a:ext cx="7015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03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65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Code should be properly commented for better understanding of a program.Comments regarding the statements increase the understability of the code.</a:t>
            </a:r>
            <a:endParaRPr sz="265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342900" lvl="0" indent="-1397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65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342900" lvl="0" indent="-1397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200"/>
              <a:buNone/>
            </a:pPr>
            <a:endParaRPr sz="265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</p:txBody>
      </p:sp>
      <p:pic>
        <p:nvPicPr>
          <p:cNvPr id="85" name="Google Shape;85;p3"/>
          <p:cNvPicPr preferRelativeResize="0"/>
          <p:nvPr/>
        </p:nvPicPr>
        <p:blipFill rotWithShape="1">
          <a:blip r:embed="rId3">
            <a:alphaModFix/>
          </a:blip>
          <a:srcRect t="5825" r="10642" b="20807"/>
          <a:stretch/>
        </p:blipFill>
        <p:spPr>
          <a:xfrm>
            <a:off x="1111347" y="3713870"/>
            <a:ext cx="6138027" cy="2915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7010c84059_0_43"/>
          <p:cNvSpPr txBox="1"/>
          <p:nvPr/>
        </p:nvSpPr>
        <p:spPr>
          <a:xfrm>
            <a:off x="215400" y="291179"/>
            <a:ext cx="3813600" cy="7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71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00"/>
                </a:solidFill>
                <a:highlight>
                  <a:srgbClr val="FFFFFF"/>
                </a:highlight>
                <a:latin typeface="Federo"/>
                <a:ea typeface="Federo"/>
                <a:cs typeface="Federo"/>
                <a:sym typeface="Federo"/>
              </a:rPr>
              <a:t>User-Defined Exceptions</a:t>
            </a:r>
            <a:endParaRPr sz="2400" b="1">
              <a:solidFill>
                <a:srgbClr val="000000"/>
              </a:solidFill>
              <a:highlight>
                <a:srgbClr val="FFFFFF"/>
              </a:highlight>
              <a:latin typeface="Federo"/>
              <a:ea typeface="Federo"/>
              <a:cs typeface="Federo"/>
              <a:sym typeface="Federo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100" b="1">
              <a:solidFill>
                <a:srgbClr val="000000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000000"/>
              </a:solidFill>
              <a:latin typeface="Federo"/>
              <a:ea typeface="Federo"/>
              <a:cs typeface="Federo"/>
              <a:sym typeface="Federo"/>
            </a:endParaRPr>
          </a:p>
        </p:txBody>
      </p:sp>
      <p:pic>
        <p:nvPicPr>
          <p:cNvPr id="312" name="Google Shape;312;g7010c84059_0_43"/>
          <p:cNvPicPr preferRelativeResize="0"/>
          <p:nvPr/>
        </p:nvPicPr>
        <p:blipFill rotWithShape="1">
          <a:blip r:embed="rId3">
            <a:alphaModFix/>
          </a:blip>
          <a:srcRect l="20435" t="9284" r="29830" b="10050"/>
          <a:stretch/>
        </p:blipFill>
        <p:spPr>
          <a:xfrm>
            <a:off x="4131558" y="106750"/>
            <a:ext cx="5012443" cy="5801312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g7010c84059_0_43"/>
          <p:cNvSpPr txBox="1"/>
          <p:nvPr/>
        </p:nvSpPr>
        <p:spPr>
          <a:xfrm>
            <a:off x="215400" y="1020950"/>
            <a:ext cx="3721800" cy="50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edero"/>
              <a:buAutoNum type="arabicPeriod"/>
            </a:pPr>
            <a:r>
              <a:rPr lang="en-US" b="1">
                <a:solidFill>
                  <a:srgbClr val="000000"/>
                </a:solidFill>
                <a:highlight>
                  <a:srgbClr val="FFFFFF"/>
                </a:highlight>
                <a:latin typeface="Federo"/>
                <a:ea typeface="Federo"/>
                <a:cs typeface="Federo"/>
                <a:sym typeface="Federo"/>
              </a:rPr>
              <a:t>The user should create an exception class as a subclass of Exception class</a:t>
            </a:r>
            <a:endParaRPr b="1">
              <a:solidFill>
                <a:srgbClr val="000000"/>
              </a:solidFill>
              <a:highlight>
                <a:srgbClr val="FFFFFF"/>
              </a:highlight>
              <a:latin typeface="Federo"/>
              <a:ea typeface="Federo"/>
              <a:cs typeface="Federo"/>
              <a:sym typeface="Federo"/>
            </a:endParaRPr>
          </a:p>
          <a:p>
            <a:pPr marL="0" marR="101600" lvl="0" indent="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FF0000"/>
                </a:solidFill>
                <a:latin typeface="Federo"/>
                <a:ea typeface="Federo"/>
                <a:cs typeface="Federo"/>
                <a:sym typeface="Federo"/>
              </a:rPr>
              <a:t>class MyException extends Exception</a:t>
            </a:r>
            <a:endParaRPr b="1">
              <a:solidFill>
                <a:srgbClr val="FF0000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edero"/>
              <a:buAutoNum type="arabicPeriod"/>
            </a:pPr>
            <a:r>
              <a:rPr lang="en-US" b="1">
                <a:solidFill>
                  <a:srgbClr val="000000"/>
                </a:solidFill>
                <a:highlight>
                  <a:srgbClr val="FFFFFF"/>
                </a:highlight>
                <a:latin typeface="Federo"/>
                <a:ea typeface="Federo"/>
                <a:cs typeface="Federo"/>
                <a:sym typeface="Federo"/>
              </a:rPr>
              <a:t>We can write a default constructor in his own exception class.</a:t>
            </a:r>
            <a:endParaRPr b="1">
              <a:solidFill>
                <a:srgbClr val="000000"/>
              </a:solidFill>
              <a:highlight>
                <a:srgbClr val="FFFFFF"/>
              </a:highlight>
              <a:latin typeface="Federo"/>
              <a:ea typeface="Federo"/>
              <a:cs typeface="Federo"/>
              <a:sym typeface="Federo"/>
            </a:endParaRPr>
          </a:p>
          <a:p>
            <a:pPr marL="0" marR="101600" lvl="0" indent="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FF0000"/>
                </a:solidFill>
                <a:latin typeface="Federo"/>
                <a:ea typeface="Federo"/>
                <a:cs typeface="Federo"/>
                <a:sym typeface="Federo"/>
              </a:rPr>
              <a:t>MyException(){}</a:t>
            </a:r>
            <a:endParaRPr b="1">
              <a:solidFill>
                <a:srgbClr val="FF0000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0000"/>
                </a:solidFill>
                <a:highlight>
                  <a:srgbClr val="FFFFFF"/>
                </a:highlight>
                <a:latin typeface="Federo"/>
                <a:ea typeface="Federo"/>
                <a:cs typeface="Federo"/>
                <a:sym typeface="Federo"/>
              </a:rPr>
              <a:t>We can also create a parameterized constructor with a string as a parameter.</a:t>
            </a:r>
            <a:endParaRPr b="1">
              <a:solidFill>
                <a:srgbClr val="000000"/>
              </a:solidFill>
              <a:highlight>
                <a:srgbClr val="FFFFFF"/>
              </a:highlight>
              <a:latin typeface="Federo"/>
              <a:ea typeface="Federo"/>
              <a:cs typeface="Federo"/>
              <a:sym typeface="Federo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0000"/>
                </a:solidFill>
                <a:highlight>
                  <a:srgbClr val="FFFFFF"/>
                </a:highlight>
                <a:latin typeface="Federo"/>
                <a:ea typeface="Federo"/>
                <a:cs typeface="Federo"/>
                <a:sym typeface="Federo"/>
              </a:rPr>
              <a:t/>
            </a:r>
            <a:br>
              <a:rPr lang="en-US" b="1">
                <a:solidFill>
                  <a:srgbClr val="000000"/>
                </a:solidFill>
                <a:highlight>
                  <a:srgbClr val="FFFFFF"/>
                </a:highlight>
                <a:latin typeface="Federo"/>
                <a:ea typeface="Federo"/>
                <a:cs typeface="Federo"/>
                <a:sym typeface="Federo"/>
              </a:rPr>
            </a:br>
            <a:r>
              <a:rPr lang="en-US" b="1">
                <a:solidFill>
                  <a:srgbClr val="FF0000"/>
                </a:solidFill>
                <a:latin typeface="Federo"/>
                <a:ea typeface="Federo"/>
                <a:cs typeface="Federo"/>
                <a:sym typeface="Federo"/>
              </a:rPr>
              <a:t>MyException(String str)</a:t>
            </a:r>
            <a:endParaRPr b="1">
              <a:solidFill>
                <a:srgbClr val="FF0000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0000"/>
                </a:solidFill>
                <a:latin typeface="Federo"/>
                <a:ea typeface="Federo"/>
                <a:cs typeface="Federo"/>
                <a:sym typeface="Federo"/>
              </a:rPr>
              <a:t>{</a:t>
            </a:r>
            <a:endParaRPr b="1">
              <a:solidFill>
                <a:srgbClr val="FF0000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0000"/>
                </a:solidFill>
                <a:latin typeface="Federo"/>
                <a:ea typeface="Federo"/>
                <a:cs typeface="Federo"/>
                <a:sym typeface="Federo"/>
              </a:rPr>
              <a:t>   super(str);</a:t>
            </a:r>
            <a:endParaRPr b="1">
              <a:solidFill>
                <a:srgbClr val="FF0000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0000"/>
                </a:solidFill>
                <a:latin typeface="Federo"/>
                <a:ea typeface="Federo"/>
                <a:cs typeface="Federo"/>
                <a:sym typeface="Federo"/>
              </a:rPr>
              <a:t>}</a:t>
            </a:r>
            <a:endParaRPr b="1">
              <a:solidFill>
                <a:srgbClr val="FF0000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edero"/>
              <a:buAutoNum type="arabicPeriod"/>
            </a:pPr>
            <a:r>
              <a:rPr lang="en-US" b="1">
                <a:solidFill>
                  <a:srgbClr val="000000"/>
                </a:solidFill>
                <a:highlight>
                  <a:srgbClr val="FFFFFF"/>
                </a:highlight>
                <a:latin typeface="Federo"/>
                <a:ea typeface="Federo"/>
                <a:cs typeface="Federo"/>
                <a:sym typeface="Federo"/>
              </a:rPr>
              <a:t>To raise exception of user-defined type, we need to create an object to his exception class and throw it using throw clause, as:</a:t>
            </a:r>
            <a:endParaRPr b="1">
              <a:solidFill>
                <a:srgbClr val="000000"/>
              </a:solidFill>
              <a:highlight>
                <a:srgbClr val="FFFFFF"/>
              </a:highlight>
              <a:latin typeface="Federo"/>
              <a:ea typeface="Federo"/>
              <a:cs typeface="Federo"/>
              <a:sym typeface="Fede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0000"/>
              </a:solidFill>
              <a:highlight>
                <a:srgbClr val="FFFFFF"/>
              </a:highlight>
              <a:latin typeface="Federo"/>
              <a:ea typeface="Federo"/>
              <a:cs typeface="Federo"/>
              <a:sym typeface="Feder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0000"/>
                </a:solidFill>
                <a:latin typeface="Federo"/>
                <a:ea typeface="Federo"/>
                <a:cs typeface="Federo"/>
                <a:sym typeface="Federo"/>
              </a:rPr>
              <a:t>MyException me = new MyException(“Exception details”);</a:t>
            </a:r>
            <a:endParaRPr b="1">
              <a:solidFill>
                <a:srgbClr val="FF0000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0000"/>
                </a:solidFill>
                <a:latin typeface="Federo"/>
                <a:ea typeface="Federo"/>
                <a:cs typeface="Federo"/>
                <a:sym typeface="Federo"/>
              </a:rPr>
              <a:t>throw me;</a:t>
            </a:r>
            <a:endParaRPr b="1">
              <a:solidFill>
                <a:srgbClr val="000000"/>
              </a:solidFill>
              <a:highlight>
                <a:srgbClr val="FFFFFF"/>
              </a:highlight>
              <a:latin typeface="Federo"/>
              <a:ea typeface="Federo"/>
              <a:cs typeface="Federo"/>
              <a:sym typeface="Federo"/>
            </a:endParaRPr>
          </a:p>
        </p:txBody>
      </p:sp>
      <p:pic>
        <p:nvPicPr>
          <p:cNvPr id="314" name="Google Shape;314;g7010c84059_0_43"/>
          <p:cNvPicPr preferRelativeResize="0"/>
          <p:nvPr/>
        </p:nvPicPr>
        <p:blipFill rotWithShape="1">
          <a:blip r:embed="rId4">
            <a:alphaModFix/>
          </a:blip>
          <a:srcRect l="19921" t="30354" r="29708" b="54669"/>
          <a:stretch/>
        </p:blipFill>
        <p:spPr>
          <a:xfrm>
            <a:off x="4183065" y="5908045"/>
            <a:ext cx="4909421" cy="830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7ea46f442c_0_83"/>
          <p:cNvSpPr/>
          <p:nvPr/>
        </p:nvSpPr>
        <p:spPr>
          <a:xfrm rot="5400000">
            <a:off x="8077200" y="76200"/>
            <a:ext cx="609600" cy="457200"/>
          </a:xfrm>
          <a:prstGeom prst="homePlate">
            <a:avLst>
              <a:gd name="adj" fmla="val 29310"/>
            </a:avLst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g7ea46f442c_0_83"/>
          <p:cNvSpPr/>
          <p:nvPr/>
        </p:nvSpPr>
        <p:spPr>
          <a:xfrm>
            <a:off x="0" y="0"/>
            <a:ext cx="8229600" cy="6858000"/>
          </a:xfrm>
          <a:prstGeom prst="homePlate">
            <a:avLst>
              <a:gd name="adj" fmla="val 20345"/>
            </a:avLst>
          </a:prstGeom>
          <a:solidFill>
            <a:srgbClr val="008080">
              <a:alpha val="647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g7ea46f442c_0_83"/>
          <p:cNvSpPr txBox="1">
            <a:spLocks noGrp="1"/>
          </p:cNvSpPr>
          <p:nvPr>
            <p:ph type="title"/>
          </p:nvPr>
        </p:nvSpPr>
        <p:spPr>
          <a:xfrm>
            <a:off x="457200" y="106375"/>
            <a:ext cx="8229600" cy="9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The Call Stack And Searching The Call Stack For Exception Handler</a:t>
            </a:r>
            <a:endParaRPr b="1">
              <a:solidFill>
                <a:schemeClr val="lt1"/>
              </a:solidFill>
              <a:latin typeface="Federo"/>
              <a:ea typeface="Federo"/>
              <a:cs typeface="Federo"/>
              <a:sym typeface="Federo"/>
            </a:endParaRPr>
          </a:p>
        </p:txBody>
      </p:sp>
      <p:pic>
        <p:nvPicPr>
          <p:cNvPr id="322" name="Google Shape;322;g7ea46f442c_0_83"/>
          <p:cNvPicPr preferRelativeResize="0"/>
          <p:nvPr/>
        </p:nvPicPr>
        <p:blipFill rotWithShape="1">
          <a:blip r:embed="rId3">
            <a:alphaModFix/>
          </a:blip>
          <a:srcRect b="7132"/>
          <a:stretch/>
        </p:blipFill>
        <p:spPr>
          <a:xfrm>
            <a:off x="162250" y="1741882"/>
            <a:ext cx="4409751" cy="3914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7ea46f442c_0_83"/>
          <p:cNvPicPr preferRelativeResize="0"/>
          <p:nvPr/>
        </p:nvPicPr>
        <p:blipFill rotWithShape="1">
          <a:blip r:embed="rId4">
            <a:alphaModFix/>
          </a:blip>
          <a:srcRect l="23183" t="9956" r="46424" b="14957"/>
          <a:stretch/>
        </p:blipFill>
        <p:spPr>
          <a:xfrm>
            <a:off x="4716015" y="609600"/>
            <a:ext cx="4332758" cy="617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010c84059_0_75"/>
          <p:cNvSpPr/>
          <p:nvPr/>
        </p:nvSpPr>
        <p:spPr>
          <a:xfrm rot="5400000">
            <a:off x="8077200" y="76200"/>
            <a:ext cx="609600" cy="457200"/>
          </a:xfrm>
          <a:prstGeom prst="homePlate">
            <a:avLst>
              <a:gd name="adj" fmla="val 29310"/>
            </a:avLst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g7010c84059_0_75"/>
          <p:cNvSpPr/>
          <p:nvPr/>
        </p:nvSpPr>
        <p:spPr>
          <a:xfrm>
            <a:off x="0" y="0"/>
            <a:ext cx="8229600" cy="6858000"/>
          </a:xfrm>
          <a:prstGeom prst="homePlate">
            <a:avLst>
              <a:gd name="adj" fmla="val 20345"/>
            </a:avLst>
          </a:prstGeom>
          <a:solidFill>
            <a:srgbClr val="008080">
              <a:alpha val="647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Google Shape;330;g7010c84059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650" y="1355650"/>
            <a:ext cx="5870775" cy="467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7010c84059_0_75"/>
          <p:cNvSpPr txBox="1"/>
          <p:nvPr/>
        </p:nvSpPr>
        <p:spPr>
          <a:xfrm>
            <a:off x="1540650" y="256775"/>
            <a:ext cx="5223600" cy="9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UNIT TESTING</a:t>
            </a:r>
            <a:endParaRPr sz="3000" b="1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7010c84059_0_84"/>
          <p:cNvSpPr/>
          <p:nvPr/>
        </p:nvSpPr>
        <p:spPr>
          <a:xfrm rot="5400000">
            <a:off x="8077200" y="76200"/>
            <a:ext cx="609600" cy="457200"/>
          </a:xfrm>
          <a:prstGeom prst="homePlate">
            <a:avLst>
              <a:gd name="adj" fmla="val 29310"/>
            </a:avLst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g7010c84059_0_84"/>
          <p:cNvSpPr/>
          <p:nvPr/>
        </p:nvSpPr>
        <p:spPr>
          <a:xfrm>
            <a:off x="0" y="0"/>
            <a:ext cx="8229600" cy="6858000"/>
          </a:xfrm>
          <a:prstGeom prst="homePlate">
            <a:avLst>
              <a:gd name="adj" fmla="val 20345"/>
            </a:avLst>
          </a:prstGeom>
          <a:solidFill>
            <a:srgbClr val="008080">
              <a:alpha val="647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g7010c84059_0_84"/>
          <p:cNvSpPr txBox="1">
            <a:spLocks noGrp="1"/>
          </p:cNvSpPr>
          <p:nvPr>
            <p:ph type="title"/>
          </p:nvPr>
        </p:nvSpPr>
        <p:spPr>
          <a:xfrm>
            <a:off x="162250" y="152400"/>
            <a:ext cx="6771900" cy="9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OBJECT ORIENTED VS. PROCEDURAL</a:t>
            </a:r>
            <a:endParaRPr b="1">
              <a:solidFill>
                <a:schemeClr val="lt1"/>
              </a:solidFill>
              <a:latin typeface="Federo"/>
              <a:ea typeface="Federo"/>
              <a:cs typeface="Federo"/>
              <a:sym typeface="Federo"/>
            </a:endParaRPr>
          </a:p>
        </p:txBody>
      </p:sp>
      <p:sp>
        <p:nvSpPr>
          <p:cNvPr id="339" name="Google Shape;339;g7010c84059_0_84"/>
          <p:cNvSpPr txBox="1">
            <a:spLocks noGrp="1"/>
          </p:cNvSpPr>
          <p:nvPr>
            <p:ph type="body" idx="1"/>
          </p:nvPr>
        </p:nvSpPr>
        <p:spPr>
          <a:xfrm>
            <a:off x="118975" y="1102475"/>
            <a:ext cx="7269000" cy="55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200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Object Orientation is a programming paradigm that helps you create well structured code. </a:t>
            </a:r>
            <a:endParaRPr sz="2200">
              <a:solidFill>
                <a:schemeClr val="lt1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342900" lvl="0" indent="-139700" algn="just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00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OOP benefits:</a:t>
            </a:r>
            <a:endParaRPr sz="200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457200" lvl="0" indent="-355600" algn="just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Federo"/>
              <a:buChar char="●"/>
            </a:pPr>
            <a:r>
              <a:rPr lang="en-US" sz="200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Modularity for easier troubleshooting</a:t>
            </a:r>
            <a:endParaRPr sz="200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Federo"/>
              <a:buChar char="●"/>
            </a:pPr>
            <a:r>
              <a:rPr lang="en-US" sz="200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Reuse of code through inheritance</a:t>
            </a:r>
            <a:endParaRPr sz="200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Federo"/>
              <a:buChar char="●"/>
            </a:pPr>
            <a:r>
              <a:rPr lang="en-US" sz="200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Flexibility through polymorphism</a:t>
            </a:r>
            <a:endParaRPr sz="200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Federo"/>
              <a:buChar char="●"/>
            </a:pPr>
            <a:r>
              <a:rPr lang="en-US" sz="200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Effective problem-solving</a:t>
            </a:r>
            <a:endParaRPr sz="2200">
              <a:solidFill>
                <a:schemeClr val="lt1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342900" lvl="0" indent="-139700" algn="just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200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But that does not mean you need to abandon procedural programming completely. Procedural programming can be helpful when there is less overhead and manageable lines of code.</a:t>
            </a:r>
            <a:endParaRPr sz="2200">
              <a:solidFill>
                <a:schemeClr val="lt1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203200" lvl="0" indent="0" algn="just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200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 </a:t>
            </a:r>
            <a:r>
              <a:rPr lang="en-US" sz="220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Actually creating a mix of both styles can be good.</a:t>
            </a:r>
            <a:endParaRPr sz="220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20320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00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7ea47875c2_1_8"/>
          <p:cNvSpPr/>
          <p:nvPr/>
        </p:nvSpPr>
        <p:spPr>
          <a:xfrm rot="5400000">
            <a:off x="8077200" y="76200"/>
            <a:ext cx="609600" cy="457200"/>
          </a:xfrm>
          <a:prstGeom prst="homePlate">
            <a:avLst>
              <a:gd name="adj" fmla="val 29310"/>
            </a:avLst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g7ea47875c2_1_8"/>
          <p:cNvSpPr/>
          <p:nvPr/>
        </p:nvSpPr>
        <p:spPr>
          <a:xfrm>
            <a:off x="0" y="0"/>
            <a:ext cx="8229600" cy="6858000"/>
          </a:xfrm>
          <a:prstGeom prst="homePlate">
            <a:avLst>
              <a:gd name="adj" fmla="val 20345"/>
            </a:avLst>
          </a:prstGeom>
          <a:solidFill>
            <a:srgbClr val="008080">
              <a:alpha val="647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g7ea47875c2_1_8"/>
          <p:cNvSpPr txBox="1">
            <a:spLocks noGrp="1"/>
          </p:cNvSpPr>
          <p:nvPr>
            <p:ph type="body" idx="1"/>
          </p:nvPr>
        </p:nvSpPr>
        <p:spPr>
          <a:xfrm>
            <a:off x="304800" y="159400"/>
            <a:ext cx="7213200" cy="6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00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For eg. Objects can be used to represent data usually residing in databases:</a:t>
            </a:r>
            <a:endParaRPr sz="200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>
              <a:solidFill>
                <a:schemeClr val="lt1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>
              <a:solidFill>
                <a:schemeClr val="lt1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>
              <a:solidFill>
                <a:schemeClr val="lt1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>
              <a:solidFill>
                <a:schemeClr val="lt1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>
              <a:solidFill>
                <a:schemeClr val="lt1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Procedural functions may be used for specific tasks that can be performed independently:</a:t>
            </a:r>
            <a:endParaRPr sz="2000">
              <a:solidFill>
                <a:schemeClr val="lt1"/>
              </a:solidFill>
              <a:latin typeface="Federo"/>
              <a:ea typeface="Federo"/>
              <a:cs typeface="Federo"/>
              <a:sym typeface="Federo"/>
            </a:endParaRPr>
          </a:p>
        </p:txBody>
      </p:sp>
      <p:pic>
        <p:nvPicPr>
          <p:cNvPr id="347" name="Google Shape;347;g7ea47875c2_1_8"/>
          <p:cNvPicPr preferRelativeResize="0"/>
          <p:nvPr/>
        </p:nvPicPr>
        <p:blipFill rotWithShape="1">
          <a:blip r:embed="rId3">
            <a:alphaModFix/>
          </a:blip>
          <a:srcRect l="14741" t="26610" r="60536" b="16818"/>
          <a:stretch/>
        </p:blipFill>
        <p:spPr>
          <a:xfrm>
            <a:off x="2487837" y="609600"/>
            <a:ext cx="3467024" cy="324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7ea47875c2_1_8"/>
          <p:cNvPicPr preferRelativeResize="0"/>
          <p:nvPr/>
        </p:nvPicPr>
        <p:blipFill rotWithShape="1">
          <a:blip r:embed="rId4">
            <a:alphaModFix/>
          </a:blip>
          <a:srcRect l="10218" t="31691" r="55785" b="49942"/>
          <a:stretch/>
        </p:blipFill>
        <p:spPr>
          <a:xfrm>
            <a:off x="2236775" y="4912300"/>
            <a:ext cx="3969149" cy="171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7ea47875c2_1_21"/>
          <p:cNvSpPr/>
          <p:nvPr/>
        </p:nvSpPr>
        <p:spPr>
          <a:xfrm rot="5400000">
            <a:off x="8077200" y="76200"/>
            <a:ext cx="609600" cy="457200"/>
          </a:xfrm>
          <a:prstGeom prst="homePlate">
            <a:avLst>
              <a:gd name="adj" fmla="val 29310"/>
            </a:avLst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g7ea47875c2_1_21"/>
          <p:cNvSpPr/>
          <p:nvPr/>
        </p:nvSpPr>
        <p:spPr>
          <a:xfrm>
            <a:off x="0" y="0"/>
            <a:ext cx="8229600" cy="6858000"/>
          </a:xfrm>
          <a:prstGeom prst="homePlate">
            <a:avLst>
              <a:gd name="adj" fmla="val 20345"/>
            </a:avLst>
          </a:prstGeom>
          <a:solidFill>
            <a:srgbClr val="008080">
              <a:alpha val="647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g7ea47875c2_1_21"/>
          <p:cNvSpPr txBox="1">
            <a:spLocks noGrp="1"/>
          </p:cNvSpPr>
          <p:nvPr>
            <p:ph type="title"/>
          </p:nvPr>
        </p:nvSpPr>
        <p:spPr>
          <a:xfrm>
            <a:off x="162250" y="152400"/>
            <a:ext cx="6771900" cy="7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000" b="1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CODE REFACTORING</a:t>
            </a:r>
            <a:endParaRPr sz="3000" b="1">
              <a:solidFill>
                <a:schemeClr val="lt1"/>
              </a:solidFill>
              <a:latin typeface="Federo"/>
              <a:ea typeface="Federo"/>
              <a:cs typeface="Federo"/>
              <a:sym typeface="Federo"/>
            </a:endParaRPr>
          </a:p>
        </p:txBody>
      </p:sp>
      <p:sp>
        <p:nvSpPr>
          <p:cNvPr id="356" name="Google Shape;356;g7ea47875c2_1_21"/>
          <p:cNvSpPr txBox="1">
            <a:spLocks noGrp="1"/>
          </p:cNvSpPr>
          <p:nvPr>
            <p:ph type="body" idx="1"/>
          </p:nvPr>
        </p:nvSpPr>
        <p:spPr>
          <a:xfrm>
            <a:off x="162250" y="1080775"/>
            <a:ext cx="7269000" cy="55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Code refactoring is a process that involves editing and cleaning up previously written code without changing the function of the code at all. It makes it </a:t>
            </a:r>
            <a:r>
              <a:rPr lang="en-US" sz="2000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easier to maintain, easier to understand, easier to identify defects, remove unused code and optimise the performance.</a:t>
            </a:r>
            <a:endParaRPr sz="2000">
              <a:solidFill>
                <a:schemeClr val="lt1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This includes:</a:t>
            </a:r>
            <a:endParaRPr sz="200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457200" lvl="0" indent="-355600" algn="just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Federo"/>
              <a:buChar char="●"/>
            </a:pPr>
            <a:r>
              <a:rPr lang="en-US" sz="200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Remove unnecessary code and test cases</a:t>
            </a:r>
            <a:endParaRPr sz="200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Federo"/>
              <a:buChar char="●"/>
            </a:pPr>
            <a:r>
              <a:rPr lang="en-US" sz="200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Delete rather than commenting</a:t>
            </a:r>
            <a:endParaRPr sz="200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Federo"/>
              <a:buChar char="●"/>
            </a:pPr>
            <a:r>
              <a:rPr lang="en-US" sz="200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Refactor &amp; Improve</a:t>
            </a:r>
            <a:endParaRPr sz="200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Federo"/>
              <a:buChar char="●"/>
            </a:pPr>
            <a:r>
              <a:rPr lang="en-US" sz="200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Use tools effectively</a:t>
            </a:r>
            <a:endParaRPr sz="200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Federo"/>
              <a:buChar char="●"/>
            </a:pPr>
            <a:r>
              <a:rPr lang="en-US" sz="200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Review your code</a:t>
            </a:r>
            <a:endParaRPr sz="200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Federo"/>
              <a:buChar char="●"/>
            </a:pPr>
            <a:r>
              <a:rPr lang="en-US" sz="200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Testing</a:t>
            </a:r>
            <a:endParaRPr sz="200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7ea47875c2_1_28"/>
          <p:cNvSpPr/>
          <p:nvPr/>
        </p:nvSpPr>
        <p:spPr>
          <a:xfrm rot="5400000">
            <a:off x="8077200" y="76200"/>
            <a:ext cx="609600" cy="457200"/>
          </a:xfrm>
          <a:prstGeom prst="homePlate">
            <a:avLst>
              <a:gd name="adj" fmla="val 29310"/>
            </a:avLst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g7ea47875c2_1_28"/>
          <p:cNvSpPr/>
          <p:nvPr/>
        </p:nvSpPr>
        <p:spPr>
          <a:xfrm>
            <a:off x="0" y="0"/>
            <a:ext cx="8229600" cy="6858000"/>
          </a:xfrm>
          <a:prstGeom prst="homePlate">
            <a:avLst>
              <a:gd name="adj" fmla="val 20345"/>
            </a:avLst>
          </a:prstGeom>
          <a:solidFill>
            <a:srgbClr val="008080">
              <a:alpha val="647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g7ea47875c2_1_28"/>
          <p:cNvSpPr txBox="1">
            <a:spLocks noGrp="1"/>
          </p:cNvSpPr>
          <p:nvPr>
            <p:ph type="title"/>
          </p:nvPr>
        </p:nvSpPr>
        <p:spPr>
          <a:xfrm>
            <a:off x="6358850" y="1851200"/>
            <a:ext cx="1866300" cy="29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000" b="1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READ OPEN SOURCE CODE</a:t>
            </a:r>
            <a:endParaRPr sz="3000" b="1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</p:txBody>
      </p:sp>
      <p:sp>
        <p:nvSpPr>
          <p:cNvPr id="364" name="Google Shape;364;g7ea47875c2_1_28"/>
          <p:cNvSpPr txBox="1">
            <a:spLocks noGrp="1"/>
          </p:cNvSpPr>
          <p:nvPr>
            <p:ph type="body" idx="1"/>
          </p:nvPr>
        </p:nvSpPr>
        <p:spPr>
          <a:xfrm>
            <a:off x="0" y="918025"/>
            <a:ext cx="7269000" cy="55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03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20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20320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00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</p:txBody>
      </p:sp>
      <p:pic>
        <p:nvPicPr>
          <p:cNvPr id="365" name="Google Shape;365;g7ea47875c2_1_28"/>
          <p:cNvPicPr preferRelativeResize="0"/>
          <p:nvPr/>
        </p:nvPicPr>
        <p:blipFill rotWithShape="1">
          <a:blip r:embed="rId3">
            <a:alphaModFix/>
          </a:blip>
          <a:srcRect t="2056"/>
          <a:stretch/>
        </p:blipFill>
        <p:spPr>
          <a:xfrm>
            <a:off x="0" y="0"/>
            <a:ext cx="635885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ea47875c2_1_35"/>
          <p:cNvSpPr/>
          <p:nvPr/>
        </p:nvSpPr>
        <p:spPr>
          <a:xfrm rot="5400000">
            <a:off x="8077200" y="76200"/>
            <a:ext cx="609600" cy="457200"/>
          </a:xfrm>
          <a:prstGeom prst="homePlate">
            <a:avLst>
              <a:gd name="adj" fmla="val 29310"/>
            </a:avLst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g7ea47875c2_1_35"/>
          <p:cNvSpPr/>
          <p:nvPr/>
        </p:nvSpPr>
        <p:spPr>
          <a:xfrm>
            <a:off x="0" y="0"/>
            <a:ext cx="8084100" cy="6858000"/>
          </a:xfrm>
          <a:prstGeom prst="homePlate">
            <a:avLst>
              <a:gd name="adj" fmla="val 20345"/>
            </a:avLst>
          </a:prstGeom>
          <a:solidFill>
            <a:srgbClr val="008080">
              <a:alpha val="63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7ea47875c2_1_35"/>
          <p:cNvSpPr txBox="1">
            <a:spLocks noGrp="1"/>
          </p:cNvSpPr>
          <p:nvPr>
            <p:ph type="title"/>
          </p:nvPr>
        </p:nvSpPr>
        <p:spPr>
          <a:xfrm>
            <a:off x="162250" y="152400"/>
            <a:ext cx="6771900" cy="9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000" b="1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BENEFITS OF GOOD PROGRAMMING PRACTICES</a:t>
            </a:r>
            <a:endParaRPr sz="3000" b="1">
              <a:solidFill>
                <a:schemeClr val="lt1"/>
              </a:solidFill>
              <a:latin typeface="Federo"/>
              <a:ea typeface="Federo"/>
              <a:cs typeface="Federo"/>
              <a:sym typeface="Federo"/>
            </a:endParaRPr>
          </a:p>
        </p:txBody>
      </p:sp>
      <p:sp>
        <p:nvSpPr>
          <p:cNvPr id="373" name="Google Shape;373;g7ea47875c2_1_35"/>
          <p:cNvSpPr txBox="1">
            <a:spLocks noGrp="1"/>
          </p:cNvSpPr>
          <p:nvPr>
            <p:ph type="body" idx="1"/>
          </p:nvPr>
        </p:nvSpPr>
        <p:spPr>
          <a:xfrm>
            <a:off x="495900" y="1427250"/>
            <a:ext cx="6892200" cy="52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edero"/>
              <a:buAutoNum type="arabicPeriod"/>
            </a:pPr>
            <a:r>
              <a:rPr lang="en-US" sz="220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Quicker to debug code</a:t>
            </a:r>
            <a:endParaRPr sz="220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edero"/>
              <a:buAutoNum type="arabicPeriod"/>
            </a:pPr>
            <a:r>
              <a:rPr lang="en-US" sz="220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Easier to code review work</a:t>
            </a:r>
            <a:endParaRPr sz="220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edero"/>
              <a:buAutoNum type="arabicPeriod"/>
            </a:pPr>
            <a:r>
              <a:rPr lang="en-US" sz="220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Enhanced Efficiency</a:t>
            </a:r>
            <a:endParaRPr sz="220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edero"/>
              <a:buAutoNum type="arabicPeriod"/>
            </a:pPr>
            <a:r>
              <a:rPr lang="en-US" sz="220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Minimal Complexity</a:t>
            </a:r>
            <a:endParaRPr sz="220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edero"/>
              <a:buAutoNum type="arabicPeriod"/>
            </a:pPr>
            <a:r>
              <a:rPr lang="en-US" sz="220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Easy to Maintain</a:t>
            </a:r>
            <a:endParaRPr sz="220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edero"/>
              <a:buAutoNum type="arabicPeriod"/>
            </a:pPr>
            <a:r>
              <a:rPr lang="en-US" sz="220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A Comprehensive Look</a:t>
            </a:r>
            <a:endParaRPr sz="220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edero"/>
              <a:buAutoNum type="arabicPeriod"/>
            </a:pPr>
            <a:r>
              <a:rPr lang="en-US" sz="220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Cost-Efficient</a:t>
            </a:r>
            <a:endParaRPr sz="220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edero"/>
              <a:buAutoNum type="arabicPeriod"/>
            </a:pPr>
            <a:r>
              <a:rPr lang="en-US" sz="2200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Risk of project failure is reduced</a:t>
            </a:r>
            <a:endParaRPr sz="220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</p:txBody>
      </p:sp>
      <p:pic>
        <p:nvPicPr>
          <p:cNvPr id="374" name="Google Shape;374;g7ea47875c2_1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9300" y="4626150"/>
            <a:ext cx="3868900" cy="216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0"/>
            <a:ext cx="799783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15"/>
          <p:cNvSpPr/>
          <p:nvPr/>
        </p:nvSpPr>
        <p:spPr>
          <a:xfrm>
            <a:off x="0" y="0"/>
            <a:ext cx="6324600" cy="6858000"/>
          </a:xfrm>
          <a:prstGeom prst="homePlate">
            <a:avLst>
              <a:gd name="adj" fmla="val 32536"/>
            </a:avLst>
          </a:prstGeom>
          <a:solidFill>
            <a:srgbClr val="008080">
              <a:alpha val="754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15"/>
          <p:cNvSpPr/>
          <p:nvPr/>
        </p:nvSpPr>
        <p:spPr>
          <a:xfrm rot="5400000">
            <a:off x="8077200" y="76200"/>
            <a:ext cx="609600" cy="457200"/>
          </a:xfrm>
          <a:prstGeom prst="homePlate">
            <a:avLst>
              <a:gd name="adj" fmla="val 29310"/>
            </a:avLst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15"/>
          <p:cNvSpPr txBox="1"/>
          <p:nvPr/>
        </p:nvSpPr>
        <p:spPr>
          <a:xfrm>
            <a:off x="304800" y="914400"/>
            <a:ext cx="4114800" cy="4832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“We like to think we spend our time power typing, but we actually spend most of our time staring into the abyss”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- Douglas Crockford (principle discoverer of JSON, creator of JSLint)</a:t>
            </a:r>
            <a:endParaRPr sz="2800" b="1">
              <a:solidFill>
                <a:schemeClr val="lt1"/>
              </a:solidFill>
              <a:latin typeface="Federo"/>
              <a:ea typeface="Federo"/>
              <a:cs typeface="Federo"/>
              <a:sym typeface="Federo"/>
            </a:endParaRPr>
          </a:p>
        </p:txBody>
      </p:sp>
      <p:sp>
        <p:nvSpPr>
          <p:cNvPr id="383" name="Google Shape;383;p15"/>
          <p:cNvSpPr txBox="1"/>
          <p:nvPr/>
        </p:nvSpPr>
        <p:spPr>
          <a:xfrm>
            <a:off x="8234350" y="914400"/>
            <a:ext cx="758400" cy="56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  <a:endParaRPr sz="4000" b="1">
              <a:solidFill>
                <a:srgbClr val="59595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rPr>
              <a:t>H</a:t>
            </a:r>
            <a:endParaRPr sz="4000" b="1">
              <a:solidFill>
                <a:srgbClr val="59595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rPr>
              <a:t>A</a:t>
            </a:r>
            <a:endParaRPr sz="4000" b="1">
              <a:solidFill>
                <a:srgbClr val="59595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rPr>
              <a:t>N</a:t>
            </a:r>
            <a:endParaRPr sz="4000" b="1">
              <a:solidFill>
                <a:srgbClr val="59595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rPr>
              <a:t>K</a:t>
            </a:r>
            <a:endParaRPr sz="4000" b="1">
              <a:solidFill>
                <a:srgbClr val="59595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59595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rPr>
              <a:t>Y</a:t>
            </a:r>
            <a:endParaRPr sz="4000" b="1">
              <a:solidFill>
                <a:srgbClr val="59595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rPr>
              <a:t>O</a:t>
            </a:r>
            <a:endParaRPr sz="4000" b="1">
              <a:solidFill>
                <a:srgbClr val="59595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rPr>
              <a:t>U</a:t>
            </a:r>
            <a:endParaRPr sz="4000" b="1">
              <a:solidFill>
                <a:srgbClr val="595959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e99176c2d_0_14"/>
          <p:cNvSpPr/>
          <p:nvPr/>
        </p:nvSpPr>
        <p:spPr>
          <a:xfrm rot="5400000">
            <a:off x="8077200" y="76200"/>
            <a:ext cx="609600" cy="457200"/>
          </a:xfrm>
          <a:prstGeom prst="homePlate">
            <a:avLst>
              <a:gd name="adj" fmla="val 29310"/>
            </a:avLst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g7e99176c2d_0_14"/>
          <p:cNvSpPr/>
          <p:nvPr/>
        </p:nvSpPr>
        <p:spPr>
          <a:xfrm>
            <a:off x="0" y="0"/>
            <a:ext cx="8229600" cy="6858000"/>
          </a:xfrm>
          <a:prstGeom prst="homePlate">
            <a:avLst>
              <a:gd name="adj" fmla="val 20345"/>
            </a:avLst>
          </a:prstGeom>
          <a:solidFill>
            <a:srgbClr val="008080">
              <a:alpha val="647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g7e99176c2d_0_14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6705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AVOIDING OBVIOUS COMMENTS</a:t>
            </a:r>
            <a:endParaRPr sz="440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</p:txBody>
      </p:sp>
      <p:sp>
        <p:nvSpPr>
          <p:cNvPr id="93" name="Google Shape;93;g7e99176c2d_0_14"/>
          <p:cNvSpPr txBox="1">
            <a:spLocks noGrp="1"/>
          </p:cNvSpPr>
          <p:nvPr>
            <p:ph type="body" idx="1"/>
          </p:nvPr>
        </p:nvSpPr>
        <p:spPr>
          <a:xfrm>
            <a:off x="304800" y="1371600"/>
            <a:ext cx="7015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03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65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Commenting your code can help in better understanding but it should not be overdone or made redundant.Obvious understandable statements doesn’t require comments.</a:t>
            </a:r>
            <a:endParaRPr sz="265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342900" lvl="0" indent="-1397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65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342900" lvl="0" indent="-1397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200"/>
              <a:buNone/>
            </a:pPr>
            <a:endParaRPr sz="265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</p:txBody>
      </p:sp>
      <p:pic>
        <p:nvPicPr>
          <p:cNvPr id="94" name="Google Shape;94;g7e99176c2d_0_14"/>
          <p:cNvPicPr preferRelativeResize="0"/>
          <p:nvPr/>
        </p:nvPicPr>
        <p:blipFill rotWithShape="1">
          <a:blip r:embed="rId3">
            <a:alphaModFix/>
          </a:blip>
          <a:srcRect t="26696" r="18493" b="31194"/>
          <a:stretch/>
        </p:blipFill>
        <p:spPr>
          <a:xfrm>
            <a:off x="700500" y="3288525"/>
            <a:ext cx="7452899" cy="287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e99176c2d_0_25"/>
          <p:cNvSpPr/>
          <p:nvPr/>
        </p:nvSpPr>
        <p:spPr>
          <a:xfrm rot="5400000">
            <a:off x="8077200" y="76200"/>
            <a:ext cx="609600" cy="457200"/>
          </a:xfrm>
          <a:prstGeom prst="homePlate">
            <a:avLst>
              <a:gd name="adj" fmla="val 29310"/>
            </a:avLst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g7e99176c2d_0_25"/>
          <p:cNvSpPr/>
          <p:nvPr/>
        </p:nvSpPr>
        <p:spPr>
          <a:xfrm>
            <a:off x="0" y="0"/>
            <a:ext cx="8229600" cy="6858000"/>
          </a:xfrm>
          <a:prstGeom prst="homePlate">
            <a:avLst>
              <a:gd name="adj" fmla="val 20345"/>
            </a:avLst>
          </a:prstGeom>
          <a:solidFill>
            <a:srgbClr val="008080">
              <a:alpha val="647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g7e99176c2d_0_25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6705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INDENTATION</a:t>
            </a:r>
            <a:endParaRPr sz="440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</p:txBody>
      </p:sp>
      <p:sp>
        <p:nvSpPr>
          <p:cNvPr id="102" name="Google Shape;102;g7e99176c2d_0_25"/>
          <p:cNvSpPr txBox="1">
            <a:spLocks noGrp="1"/>
          </p:cNvSpPr>
          <p:nvPr>
            <p:ph type="body" idx="1"/>
          </p:nvPr>
        </p:nvSpPr>
        <p:spPr>
          <a:xfrm>
            <a:off x="304800" y="1371600"/>
            <a:ext cx="7015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65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Indentation increases readability of the code.</a:t>
            </a:r>
            <a:endParaRPr sz="265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20320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65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Some of the spacing conventions are given below:</a:t>
            </a:r>
            <a:endParaRPr sz="265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457200" lvl="0" indent="-396875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50"/>
              <a:buFont typeface="Federo"/>
              <a:buChar char="●"/>
            </a:pPr>
            <a:r>
              <a:rPr lang="en-US" sz="265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There must be a space after giving a comma between two function arguments.</a:t>
            </a:r>
            <a:endParaRPr sz="265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457200" lvl="0" indent="-39687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50"/>
              <a:buFont typeface="Federo"/>
              <a:buChar char="●"/>
            </a:pPr>
            <a:r>
              <a:rPr lang="en-US" sz="265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Each nested block should be properly indented and spaced.</a:t>
            </a:r>
            <a:endParaRPr sz="265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457200" lvl="0" indent="-39687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50"/>
              <a:buFont typeface="Federo"/>
              <a:buChar char="●"/>
            </a:pPr>
            <a:r>
              <a:rPr lang="en-US" sz="265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All braces should start from a new line and the code following the end of braces also start from a new line.</a:t>
            </a:r>
            <a:endParaRPr sz="265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342900" lvl="0" indent="-1397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200"/>
              <a:buNone/>
            </a:pPr>
            <a:endParaRPr sz="265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e99176c2d_0_35"/>
          <p:cNvSpPr/>
          <p:nvPr/>
        </p:nvSpPr>
        <p:spPr>
          <a:xfrm rot="5400000">
            <a:off x="8077200" y="76200"/>
            <a:ext cx="609600" cy="457200"/>
          </a:xfrm>
          <a:prstGeom prst="homePlate">
            <a:avLst>
              <a:gd name="adj" fmla="val 29310"/>
            </a:avLst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g7e99176c2d_0_35"/>
          <p:cNvSpPr/>
          <p:nvPr/>
        </p:nvSpPr>
        <p:spPr>
          <a:xfrm>
            <a:off x="0" y="0"/>
            <a:ext cx="8229600" cy="6858000"/>
          </a:xfrm>
          <a:prstGeom prst="homePlate">
            <a:avLst>
              <a:gd name="adj" fmla="val 20345"/>
            </a:avLst>
          </a:prstGeom>
          <a:solidFill>
            <a:srgbClr val="008080">
              <a:alpha val="647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g7e99176c2d_0_35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6705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INDENTATION STYLES</a:t>
            </a:r>
            <a:endParaRPr sz="440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</p:txBody>
      </p:sp>
      <p:sp>
        <p:nvSpPr>
          <p:cNvPr id="110" name="Google Shape;110;g7e99176c2d_0_35"/>
          <p:cNvSpPr txBox="1">
            <a:spLocks noGrp="1"/>
          </p:cNvSpPr>
          <p:nvPr>
            <p:ph type="body" idx="1"/>
          </p:nvPr>
        </p:nvSpPr>
        <p:spPr>
          <a:xfrm>
            <a:off x="304800" y="1371600"/>
            <a:ext cx="7015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3200"/>
              <a:buNone/>
            </a:pPr>
            <a:endParaRPr sz="265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</p:txBody>
      </p:sp>
      <p:pic>
        <p:nvPicPr>
          <p:cNvPr id="111" name="Google Shape;111;g7e99176c2d_0_35"/>
          <p:cNvPicPr preferRelativeResize="0"/>
          <p:nvPr/>
        </p:nvPicPr>
        <p:blipFill rotWithShape="1">
          <a:blip r:embed="rId3">
            <a:alphaModFix/>
          </a:blip>
          <a:srcRect l="3072" t="35155" r="51066" b="12739"/>
          <a:stretch/>
        </p:blipFill>
        <p:spPr>
          <a:xfrm>
            <a:off x="304800" y="1023800"/>
            <a:ext cx="4193350" cy="28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7e99176c2d_0_35"/>
          <p:cNvPicPr preferRelativeResize="0"/>
          <p:nvPr/>
        </p:nvPicPr>
        <p:blipFill rotWithShape="1">
          <a:blip r:embed="rId4">
            <a:alphaModFix/>
          </a:blip>
          <a:srcRect l="3642" t="26494" r="57687" b="12712"/>
          <a:stretch/>
        </p:blipFill>
        <p:spPr>
          <a:xfrm>
            <a:off x="4782900" y="1023800"/>
            <a:ext cx="4193350" cy="28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7e99176c2d_0_35"/>
          <p:cNvPicPr preferRelativeResize="0"/>
          <p:nvPr/>
        </p:nvPicPr>
        <p:blipFill rotWithShape="1">
          <a:blip r:embed="rId5">
            <a:alphaModFix/>
          </a:blip>
          <a:srcRect l="4452" t="42248" r="51067" b="10557"/>
          <a:stretch/>
        </p:blipFill>
        <p:spPr>
          <a:xfrm>
            <a:off x="304800" y="4109200"/>
            <a:ext cx="4267200" cy="251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7e99176c2d_0_35"/>
          <p:cNvPicPr preferRelativeResize="0"/>
          <p:nvPr/>
        </p:nvPicPr>
        <p:blipFill rotWithShape="1">
          <a:blip r:embed="rId6">
            <a:alphaModFix/>
          </a:blip>
          <a:srcRect l="3905" t="24184" r="31967" b="26977"/>
          <a:stretch/>
        </p:blipFill>
        <p:spPr>
          <a:xfrm>
            <a:off x="4782900" y="4109200"/>
            <a:ext cx="4193350" cy="251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e3f0b0780_0_5"/>
          <p:cNvSpPr/>
          <p:nvPr/>
        </p:nvSpPr>
        <p:spPr>
          <a:xfrm rot="5400000">
            <a:off x="8077200" y="76200"/>
            <a:ext cx="609600" cy="457200"/>
          </a:xfrm>
          <a:prstGeom prst="homePlate">
            <a:avLst>
              <a:gd name="adj" fmla="val 29310"/>
            </a:avLst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7e3f0b0780_0_5"/>
          <p:cNvSpPr/>
          <p:nvPr/>
        </p:nvSpPr>
        <p:spPr>
          <a:xfrm>
            <a:off x="0" y="0"/>
            <a:ext cx="8229600" cy="6858000"/>
          </a:xfrm>
          <a:prstGeom prst="homePlate">
            <a:avLst>
              <a:gd name="adj" fmla="val 20345"/>
            </a:avLst>
          </a:prstGeom>
          <a:solidFill>
            <a:srgbClr val="008080">
              <a:alpha val="647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g7e3f0b0780_0_5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6705600" cy="10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    CODE   REUSABILITY</a:t>
            </a:r>
            <a:endParaRPr sz="440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</p:txBody>
      </p:sp>
      <p:sp>
        <p:nvSpPr>
          <p:cNvPr id="122" name="Google Shape;122;g7e3f0b0780_0_5"/>
          <p:cNvSpPr txBox="1">
            <a:spLocks noGrp="1"/>
          </p:cNvSpPr>
          <p:nvPr>
            <p:ph type="body" idx="1"/>
          </p:nvPr>
        </p:nvSpPr>
        <p:spPr>
          <a:xfrm>
            <a:off x="304800" y="1138325"/>
            <a:ext cx="7015800" cy="55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dirty="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Reusable code is the use of similar codes in multiple functions</a:t>
            </a:r>
            <a:r>
              <a:rPr lang="en-US" sz="2400" dirty="0" smtClean="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. But </a:t>
            </a:r>
            <a:r>
              <a:rPr lang="en-US" sz="2400" dirty="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it doesn’t mean COPYING  AND PASTING the code</a:t>
            </a:r>
            <a:r>
              <a:rPr lang="en-US" sz="2400" dirty="0" smtClean="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. Instead </a:t>
            </a:r>
            <a:r>
              <a:rPr lang="en-US" sz="2400" dirty="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it is the methodology to use similar code without having to rewrite.</a:t>
            </a:r>
            <a:endParaRPr sz="2400" dirty="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dirty="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In OOPS inheritance property provides the idea of reusability where in we add additional features to an existing class without modifying it.</a:t>
            </a:r>
            <a:endParaRPr sz="2400" dirty="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200"/>
              <a:buNone/>
            </a:pPr>
            <a:r>
              <a:rPr lang="en-US" sz="2400" dirty="0">
                <a:solidFill>
                  <a:srgbClr val="FFFFFF"/>
                </a:solidFill>
                <a:latin typeface="Federo"/>
                <a:ea typeface="Federo"/>
                <a:cs typeface="Federo"/>
                <a:sym typeface="Federo"/>
              </a:rPr>
              <a:t>While developing a software instead of building it from scratch a small fraction of reusing the code from different projects help.</a:t>
            </a:r>
            <a:endParaRPr sz="2400" dirty="0">
              <a:solidFill>
                <a:srgbClr val="FFFFFF"/>
              </a:solidFill>
              <a:latin typeface="Federo"/>
              <a:ea typeface="Federo"/>
              <a:cs typeface="Federo"/>
              <a:sym typeface="Fede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"/>
          <p:cNvSpPr/>
          <p:nvPr/>
        </p:nvSpPr>
        <p:spPr>
          <a:xfrm rot="5400000">
            <a:off x="8077200" y="76200"/>
            <a:ext cx="609600" cy="457200"/>
          </a:xfrm>
          <a:prstGeom prst="homePlate">
            <a:avLst>
              <a:gd name="adj" fmla="val 29310"/>
            </a:avLst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4"/>
          <p:cNvSpPr/>
          <p:nvPr/>
        </p:nvSpPr>
        <p:spPr>
          <a:xfrm>
            <a:off x="0" y="0"/>
            <a:ext cx="8229600" cy="6858000"/>
          </a:xfrm>
          <a:prstGeom prst="homePlate">
            <a:avLst>
              <a:gd name="adj" fmla="val 20345"/>
            </a:avLst>
          </a:prstGeom>
          <a:solidFill>
            <a:srgbClr val="008080">
              <a:alpha val="6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4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6705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CODE GROUPING</a:t>
            </a:r>
            <a:endParaRPr sz="4400">
              <a:solidFill>
                <a:schemeClr val="lt1"/>
              </a:solidFill>
              <a:latin typeface="Federo"/>
              <a:ea typeface="Federo"/>
              <a:cs typeface="Federo"/>
              <a:sym typeface="Federo"/>
            </a:endParaRPr>
          </a:p>
        </p:txBody>
      </p:sp>
      <p:sp>
        <p:nvSpPr>
          <p:cNvPr id="130" name="Google Shape;130;p4"/>
          <p:cNvSpPr txBox="1">
            <a:spLocks noGrp="1"/>
          </p:cNvSpPr>
          <p:nvPr>
            <p:ph type="body" idx="1"/>
          </p:nvPr>
        </p:nvSpPr>
        <p:spPr>
          <a:xfrm>
            <a:off x="304800" y="1295400"/>
            <a:ext cx="72294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0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Certain tasks require a few lines of code so it’s a good idea to keep them within separate code blocks with few spaces between them.</a:t>
            </a:r>
            <a:endParaRPr sz="2650">
              <a:solidFill>
                <a:schemeClr val="lt1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0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We can add comment at the starting of each block to emphasize visual separation.</a:t>
            </a:r>
            <a:endParaRPr sz="2650">
              <a:solidFill>
                <a:schemeClr val="lt1"/>
              </a:solidFill>
              <a:latin typeface="Federo"/>
              <a:ea typeface="Federo"/>
              <a:cs typeface="Federo"/>
              <a:sym typeface="Federo"/>
            </a:endParaRPr>
          </a:p>
        </p:txBody>
      </p:sp>
      <p:pic>
        <p:nvPicPr>
          <p:cNvPr id="131" name="Google Shape;1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3799275"/>
            <a:ext cx="8229600" cy="283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"/>
          <p:cNvSpPr/>
          <p:nvPr/>
        </p:nvSpPr>
        <p:spPr>
          <a:xfrm rot="5400000">
            <a:off x="8077200" y="76200"/>
            <a:ext cx="609600" cy="457200"/>
          </a:xfrm>
          <a:prstGeom prst="homePlate">
            <a:avLst>
              <a:gd name="adj" fmla="val 29310"/>
            </a:avLst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5"/>
          <p:cNvSpPr/>
          <p:nvPr/>
        </p:nvSpPr>
        <p:spPr>
          <a:xfrm>
            <a:off x="0" y="0"/>
            <a:ext cx="8229600" cy="6858000"/>
          </a:xfrm>
          <a:prstGeom prst="homePlate">
            <a:avLst>
              <a:gd name="adj" fmla="val 20345"/>
            </a:avLst>
          </a:prstGeom>
          <a:solidFill>
            <a:srgbClr val="008080">
              <a:alpha val="6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5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6705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CONSISTENT NAMING SCHEME</a:t>
            </a:r>
            <a:endParaRPr sz="4400">
              <a:solidFill>
                <a:schemeClr val="lt1"/>
              </a:solidFill>
              <a:latin typeface="Federo"/>
              <a:ea typeface="Federo"/>
              <a:cs typeface="Federo"/>
              <a:sym typeface="Federo"/>
            </a:endParaRPr>
          </a:p>
        </p:txBody>
      </p:sp>
      <p:sp>
        <p:nvSpPr>
          <p:cNvPr id="139" name="Google Shape;139;p5"/>
          <p:cNvSpPr txBox="1">
            <a:spLocks noGrp="1"/>
          </p:cNvSpPr>
          <p:nvPr>
            <p:ph type="body" idx="1"/>
          </p:nvPr>
        </p:nvSpPr>
        <p:spPr>
          <a:xfrm>
            <a:off x="416600" y="1295400"/>
            <a:ext cx="7660500" cy="54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650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There are 2 options available:</a:t>
            </a:r>
            <a:endParaRPr sz="2650">
              <a:solidFill>
                <a:schemeClr val="lt1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342900" lvl="0" indent="-1397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650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1.</a:t>
            </a:r>
            <a:r>
              <a:rPr lang="en-US" sz="2650" b="1" u="sng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camelCase </a:t>
            </a:r>
            <a:r>
              <a:rPr lang="en-US" sz="2650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: First letter of each word is capitalized except the first word eg: someDummyMethod()</a:t>
            </a:r>
            <a:endParaRPr sz="2650">
              <a:solidFill>
                <a:schemeClr val="lt1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342900" lvl="0" indent="-1397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650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2.</a:t>
            </a:r>
            <a:r>
              <a:rPr lang="en-US" sz="2650" b="1" u="sng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underscore</a:t>
            </a:r>
            <a:r>
              <a:rPr lang="en-US" sz="2650" b="1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s </a:t>
            </a:r>
            <a:r>
              <a:rPr lang="en-US" sz="2650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: to join 2 or more words so that  theres no spaces between them eg:Foo_bar</a:t>
            </a:r>
            <a:endParaRPr sz="2650">
              <a:solidFill>
                <a:schemeClr val="lt1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342900" lvl="0" indent="-1397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650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  There is a possibility that both the naming schemes are mixed in a paricular program.</a:t>
            </a:r>
            <a:endParaRPr sz="2650">
              <a:solidFill>
                <a:schemeClr val="lt1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342900" lvl="0" indent="-1397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650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Java mostly uses camelCase names.</a:t>
            </a:r>
            <a:endParaRPr sz="2650">
              <a:solidFill>
                <a:schemeClr val="lt1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342900" lvl="0" indent="-1397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650">
                <a:solidFill>
                  <a:schemeClr val="lt1"/>
                </a:solidFill>
                <a:latin typeface="Federo"/>
                <a:ea typeface="Federo"/>
                <a:cs typeface="Federo"/>
                <a:sym typeface="Federo"/>
              </a:rPr>
              <a:t>PHP mostly uses underscores.</a:t>
            </a:r>
            <a:endParaRPr sz="2650">
              <a:solidFill>
                <a:schemeClr val="lt1"/>
              </a:solidFill>
              <a:latin typeface="Federo"/>
              <a:ea typeface="Federo"/>
              <a:cs typeface="Federo"/>
              <a:sym typeface="Federo"/>
            </a:endParaRPr>
          </a:p>
          <a:p>
            <a:pPr marL="342900" lvl="0" indent="-1397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200"/>
              <a:buNone/>
            </a:pPr>
            <a:endParaRPr sz="2650">
              <a:solidFill>
                <a:schemeClr val="lt1"/>
              </a:solidFill>
              <a:latin typeface="Federo"/>
              <a:ea typeface="Federo"/>
              <a:cs typeface="Federo"/>
              <a:sym typeface="Fede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1218</Words>
  <Application>Microsoft Office PowerPoint</Application>
  <PresentationFormat>On-screen Show (4:3)</PresentationFormat>
  <Paragraphs>186</Paragraphs>
  <Slides>38</Slides>
  <Notes>38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Simple Light</vt:lpstr>
      <vt:lpstr>Slide 1</vt:lpstr>
      <vt:lpstr>Slide 2</vt:lpstr>
      <vt:lpstr>COMMENTING</vt:lpstr>
      <vt:lpstr>AVOIDING OBVIOUS COMMENTS</vt:lpstr>
      <vt:lpstr>INDENTATION</vt:lpstr>
      <vt:lpstr>INDENTATION STYLES</vt:lpstr>
      <vt:lpstr>    CODE   REUSABILITY</vt:lpstr>
      <vt:lpstr>CODE GROUPING</vt:lpstr>
      <vt:lpstr>CONSISTENT NAMING SCHEME</vt:lpstr>
      <vt:lpstr>CONSISTENT NAMING SCHEME</vt:lpstr>
      <vt:lpstr>DRY PRINCIPLE</vt:lpstr>
      <vt:lpstr>CAPITALIZE SQL SPECIAL WORDS</vt:lpstr>
      <vt:lpstr>CONSISTENT TEMPORARY NAMES                                        </vt:lpstr>
      <vt:lpstr>AVOID DEEP NESTING</vt:lpstr>
      <vt:lpstr>For the sake of readability, it is usually possible to make changes to your code to reduce the level of nesting:</vt:lpstr>
      <vt:lpstr>LIMIT LINE LENGTH</vt:lpstr>
      <vt:lpstr>FILE AND FOLDER ORGANIZATION </vt:lpstr>
      <vt:lpstr>AVOID GOTO </vt:lpstr>
      <vt:lpstr>AVOID REDUNDANT LABELLING</vt:lpstr>
      <vt:lpstr>LIMITED GLOBALS</vt:lpstr>
      <vt:lpstr>USEFUL ERROR MESSAGES</vt:lpstr>
      <vt:lpstr>USEFUL ERROR MESSAGES</vt:lpstr>
      <vt:lpstr>Slide 23</vt:lpstr>
      <vt:lpstr>Slide 24</vt:lpstr>
      <vt:lpstr>Slide 25</vt:lpstr>
      <vt:lpstr>Slide 26</vt:lpstr>
      <vt:lpstr>Java Exception Keywords </vt:lpstr>
      <vt:lpstr>Slide 28</vt:lpstr>
      <vt:lpstr>Slide 29</vt:lpstr>
      <vt:lpstr>Slide 30</vt:lpstr>
      <vt:lpstr>The Call Stack And Searching The Call Stack For Exception Handler</vt:lpstr>
      <vt:lpstr>Slide 32</vt:lpstr>
      <vt:lpstr>OBJECT ORIENTED VS. PROCEDURAL</vt:lpstr>
      <vt:lpstr>Slide 34</vt:lpstr>
      <vt:lpstr>CODE REFACTORING</vt:lpstr>
      <vt:lpstr>READ OPEN SOURCE CODE</vt:lpstr>
      <vt:lpstr>BENEFITS OF GOOD PROGRAMMING PRACTICES</vt:lpstr>
      <vt:lpstr>Slide 38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Dell</dc:creator>
  <cp:lastModifiedBy>Dell</cp:lastModifiedBy>
  <cp:revision>1</cp:revision>
  <dcterms:created xsi:type="dcterms:W3CDTF">2006-08-16T00:00:00Z</dcterms:created>
  <dcterms:modified xsi:type="dcterms:W3CDTF">2020-03-10T15:59:51Z</dcterms:modified>
</cp:coreProperties>
</file>